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sldIdLst>
    <p:sldId id="550" r:id="rId2"/>
    <p:sldId id="4236" r:id="rId3"/>
    <p:sldId id="4245" r:id="rId4"/>
    <p:sldId id="4238" r:id="rId5"/>
    <p:sldId id="4241" r:id="rId6"/>
    <p:sldId id="262" r:id="rId7"/>
    <p:sldId id="4243" r:id="rId8"/>
    <p:sldId id="4244" r:id="rId9"/>
    <p:sldId id="424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B3A4C-3731-4E6A-BA8D-9EAFEF546835}" v="101" dt="2022-05-02T02:59:33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6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27244-9399-45F9-A532-DBC20852ED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6938D-34A0-4416-8114-C875569F6EFE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Testbed for emulating realistic cyber-power networks facilitating distributed optimization-based applications</a:t>
          </a:r>
        </a:p>
      </dgm:t>
    </dgm:pt>
    <dgm:pt modelId="{4C94FCCD-1579-4436-9759-10A89F422A9F}" type="parTrans" cxnId="{AD207649-88F6-43A1-B703-873D218C81B3}">
      <dgm:prSet/>
      <dgm:spPr/>
      <dgm:t>
        <a:bodyPr/>
        <a:lstStyle/>
        <a:p>
          <a:endParaRPr lang="en-US" sz="2000"/>
        </a:p>
      </dgm:t>
    </dgm:pt>
    <dgm:pt modelId="{3F7C3843-9DF9-4935-AE70-FB58F86FB50F}" type="sibTrans" cxnId="{AD207649-88F6-43A1-B703-873D218C81B3}">
      <dgm:prSet/>
      <dgm:spPr/>
      <dgm:t>
        <a:bodyPr/>
        <a:lstStyle/>
        <a:p>
          <a:endParaRPr lang="en-US" sz="2000"/>
        </a:p>
      </dgm:t>
    </dgm:pt>
    <dgm:pt modelId="{D63CF0D7-9068-4B6A-9B06-3084DF0A1CE4}">
      <dgm:prSet phldrT="[Text]" custT="1"/>
      <dgm:spPr/>
      <dgm:t>
        <a:bodyPr/>
        <a:lstStyle/>
        <a:p>
          <a:pPr rtl="0"/>
          <a:r>
            <a:rPr lang="en-US" sz="2000" dirty="0">
              <a:latin typeface="+mn-lt"/>
            </a:rPr>
            <a:t>Generic distributed coordination algorithm capable of identifying neighboring controllers -- facilitating inter-controller communication</a:t>
          </a:r>
        </a:p>
      </dgm:t>
    </dgm:pt>
    <dgm:pt modelId="{0D296542-84D2-4937-AA97-38617D6E99A2}" type="parTrans" cxnId="{F618C22D-F407-4D93-B1BC-ADFFA308300C}">
      <dgm:prSet/>
      <dgm:spPr/>
      <dgm:t>
        <a:bodyPr/>
        <a:lstStyle/>
        <a:p>
          <a:endParaRPr lang="en-US" sz="2000"/>
        </a:p>
      </dgm:t>
    </dgm:pt>
    <dgm:pt modelId="{E13424E0-2728-4B2D-9AEA-30AC197D36F5}" type="sibTrans" cxnId="{F618C22D-F407-4D93-B1BC-ADFFA308300C}">
      <dgm:prSet/>
      <dgm:spPr/>
      <dgm:t>
        <a:bodyPr/>
        <a:lstStyle/>
        <a:p>
          <a:endParaRPr lang="en-US" sz="2000"/>
        </a:p>
      </dgm:t>
    </dgm:pt>
    <dgm:pt modelId="{EF968E78-8425-4ABB-B5F5-6016F2BE9A0F}">
      <dgm:prSet phldrT="[Text]" custT="1"/>
      <dgm:spPr/>
      <dgm:t>
        <a:bodyPr/>
        <a:lstStyle/>
        <a:p>
          <a:pPr rtl="0"/>
          <a:r>
            <a:rPr lang="en-US" sz="2000" dirty="0">
              <a:latin typeface="+mn-lt"/>
            </a:rPr>
            <a:t>Implemented realistic cyber-attacks (specifically, Man in the Middle and the Denial-of-Service attacks) within Mininet network emulator with the capability of attacking multiple hosts in the communication layer</a:t>
          </a:r>
        </a:p>
      </dgm:t>
    </dgm:pt>
    <dgm:pt modelId="{C7A6FA1A-039E-4C50-B769-22969426FF14}" type="parTrans" cxnId="{10CA978B-C0E4-444C-9E25-41F58C7EBC15}">
      <dgm:prSet/>
      <dgm:spPr/>
      <dgm:t>
        <a:bodyPr/>
        <a:lstStyle/>
        <a:p>
          <a:endParaRPr lang="en-US" sz="2000"/>
        </a:p>
      </dgm:t>
    </dgm:pt>
    <dgm:pt modelId="{95C3FB24-5676-48ED-A99B-E9FD47A15390}" type="sibTrans" cxnId="{10CA978B-C0E4-444C-9E25-41F58C7EBC15}">
      <dgm:prSet/>
      <dgm:spPr/>
      <dgm:t>
        <a:bodyPr/>
        <a:lstStyle/>
        <a:p>
          <a:endParaRPr lang="en-US" sz="2000"/>
        </a:p>
      </dgm:t>
    </dgm:pt>
    <dgm:pt modelId="{C4440D08-F397-4618-940A-A4CD138ADDF0}" type="pres">
      <dgm:prSet presAssocID="{FA827244-9399-45F9-A532-DBC20852ED86}" presName="linear" presStyleCnt="0">
        <dgm:presLayoutVars>
          <dgm:dir/>
          <dgm:animLvl val="lvl"/>
          <dgm:resizeHandles val="exact"/>
        </dgm:presLayoutVars>
      </dgm:prSet>
      <dgm:spPr/>
    </dgm:pt>
    <dgm:pt modelId="{EE92BD4C-370D-4972-BC22-C5658ADF7688}" type="pres">
      <dgm:prSet presAssocID="{D0A6938D-34A0-4416-8114-C875569F6EFE}" presName="parentLin" presStyleCnt="0"/>
      <dgm:spPr/>
    </dgm:pt>
    <dgm:pt modelId="{CE98EE4B-C3E3-4CA4-8119-A118EA229D64}" type="pres">
      <dgm:prSet presAssocID="{D0A6938D-34A0-4416-8114-C875569F6EFE}" presName="parentLeftMargin" presStyleLbl="node1" presStyleIdx="0" presStyleCnt="3"/>
      <dgm:spPr/>
    </dgm:pt>
    <dgm:pt modelId="{77B311AC-D2CA-4688-A3A9-EA522FCC19A4}" type="pres">
      <dgm:prSet presAssocID="{D0A6938D-34A0-4416-8114-C875569F6EFE}" presName="parentText" presStyleLbl="node1" presStyleIdx="0" presStyleCnt="3" custScaleX="114650">
        <dgm:presLayoutVars>
          <dgm:chMax val="0"/>
          <dgm:bulletEnabled val="1"/>
        </dgm:presLayoutVars>
      </dgm:prSet>
      <dgm:spPr/>
    </dgm:pt>
    <dgm:pt modelId="{5F669054-5CB7-4D57-B628-D5A471E0965D}" type="pres">
      <dgm:prSet presAssocID="{D0A6938D-34A0-4416-8114-C875569F6EFE}" presName="negativeSpace" presStyleCnt="0"/>
      <dgm:spPr/>
    </dgm:pt>
    <dgm:pt modelId="{BDE815BA-8005-4DAD-9A27-AC96F59A741D}" type="pres">
      <dgm:prSet presAssocID="{D0A6938D-34A0-4416-8114-C875569F6EFE}" presName="childText" presStyleLbl="conFgAcc1" presStyleIdx="0" presStyleCnt="3">
        <dgm:presLayoutVars>
          <dgm:bulletEnabled val="1"/>
        </dgm:presLayoutVars>
      </dgm:prSet>
      <dgm:spPr/>
    </dgm:pt>
    <dgm:pt modelId="{396E7D80-E37A-482F-863F-FA67A4DDBA2D}" type="pres">
      <dgm:prSet presAssocID="{3F7C3843-9DF9-4935-AE70-FB58F86FB50F}" presName="spaceBetweenRectangles" presStyleCnt="0"/>
      <dgm:spPr/>
    </dgm:pt>
    <dgm:pt modelId="{BCBE0A76-E0E8-44FE-A8C2-F459890C29C4}" type="pres">
      <dgm:prSet presAssocID="{D63CF0D7-9068-4B6A-9B06-3084DF0A1CE4}" presName="parentLin" presStyleCnt="0"/>
      <dgm:spPr/>
    </dgm:pt>
    <dgm:pt modelId="{B4B2B93A-0AF7-4C8A-9248-5D9B141B9B7D}" type="pres">
      <dgm:prSet presAssocID="{D63CF0D7-9068-4B6A-9B06-3084DF0A1CE4}" presName="parentLeftMargin" presStyleLbl="node1" presStyleIdx="0" presStyleCnt="3"/>
      <dgm:spPr/>
    </dgm:pt>
    <dgm:pt modelId="{BEC16FCC-1EC9-4E00-B788-17D60C265C0E}" type="pres">
      <dgm:prSet presAssocID="{D63CF0D7-9068-4B6A-9B06-3084DF0A1CE4}" presName="parentText" presStyleLbl="node1" presStyleIdx="1" presStyleCnt="3" custScaleX="115083">
        <dgm:presLayoutVars>
          <dgm:chMax val="0"/>
          <dgm:bulletEnabled val="1"/>
        </dgm:presLayoutVars>
      </dgm:prSet>
      <dgm:spPr/>
    </dgm:pt>
    <dgm:pt modelId="{97C2C670-EECF-4B40-B33D-B4CD55B385BC}" type="pres">
      <dgm:prSet presAssocID="{D63CF0D7-9068-4B6A-9B06-3084DF0A1CE4}" presName="negativeSpace" presStyleCnt="0"/>
      <dgm:spPr/>
    </dgm:pt>
    <dgm:pt modelId="{A652FAE8-5EA9-4868-AB21-35A965273883}" type="pres">
      <dgm:prSet presAssocID="{D63CF0D7-9068-4B6A-9B06-3084DF0A1CE4}" presName="childText" presStyleLbl="conFgAcc1" presStyleIdx="1" presStyleCnt="3">
        <dgm:presLayoutVars>
          <dgm:bulletEnabled val="1"/>
        </dgm:presLayoutVars>
      </dgm:prSet>
      <dgm:spPr/>
    </dgm:pt>
    <dgm:pt modelId="{6693AABF-1DEB-4FD4-B8F8-EC6D83ACCF8F}" type="pres">
      <dgm:prSet presAssocID="{E13424E0-2728-4B2D-9AEA-30AC197D36F5}" presName="spaceBetweenRectangles" presStyleCnt="0"/>
      <dgm:spPr/>
    </dgm:pt>
    <dgm:pt modelId="{4B3C41ED-5455-48BE-802D-E45AF593F271}" type="pres">
      <dgm:prSet presAssocID="{EF968E78-8425-4ABB-B5F5-6016F2BE9A0F}" presName="parentLin" presStyleCnt="0"/>
      <dgm:spPr/>
    </dgm:pt>
    <dgm:pt modelId="{838A8EDA-C8B8-4EE7-AD0A-7A367C57687A}" type="pres">
      <dgm:prSet presAssocID="{EF968E78-8425-4ABB-B5F5-6016F2BE9A0F}" presName="parentLeftMargin" presStyleLbl="node1" presStyleIdx="1" presStyleCnt="3"/>
      <dgm:spPr/>
    </dgm:pt>
    <dgm:pt modelId="{69F91164-5993-4D05-981B-4339CD68A4A9}" type="pres">
      <dgm:prSet presAssocID="{EF968E78-8425-4ABB-B5F5-6016F2BE9A0F}" presName="parentText" presStyleLbl="node1" presStyleIdx="2" presStyleCnt="3" custScaleX="115003">
        <dgm:presLayoutVars>
          <dgm:chMax val="0"/>
          <dgm:bulletEnabled val="1"/>
        </dgm:presLayoutVars>
      </dgm:prSet>
      <dgm:spPr/>
    </dgm:pt>
    <dgm:pt modelId="{EC99F8B3-CFE9-4987-B928-AF21B01BF80C}" type="pres">
      <dgm:prSet presAssocID="{EF968E78-8425-4ABB-B5F5-6016F2BE9A0F}" presName="negativeSpace" presStyleCnt="0"/>
      <dgm:spPr/>
    </dgm:pt>
    <dgm:pt modelId="{D36CCA40-8BC7-4858-974B-F2B97D9AE18A}" type="pres">
      <dgm:prSet presAssocID="{EF968E78-8425-4ABB-B5F5-6016F2BE9A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111A12-560C-4BE7-AA01-DA291C7997B9}" type="presOf" srcId="{FA827244-9399-45F9-A532-DBC20852ED86}" destId="{C4440D08-F397-4618-940A-A4CD138ADDF0}" srcOrd="0" destOrd="0" presId="urn:microsoft.com/office/officeart/2005/8/layout/list1"/>
    <dgm:cxn modelId="{F618C22D-F407-4D93-B1BC-ADFFA308300C}" srcId="{FA827244-9399-45F9-A532-DBC20852ED86}" destId="{D63CF0D7-9068-4B6A-9B06-3084DF0A1CE4}" srcOrd="1" destOrd="0" parTransId="{0D296542-84D2-4937-AA97-38617D6E99A2}" sibTransId="{E13424E0-2728-4B2D-9AEA-30AC197D36F5}"/>
    <dgm:cxn modelId="{12B91C34-2711-4C4B-A068-09BE6F8A5C83}" type="presOf" srcId="{D63CF0D7-9068-4B6A-9B06-3084DF0A1CE4}" destId="{B4B2B93A-0AF7-4C8A-9248-5D9B141B9B7D}" srcOrd="0" destOrd="0" presId="urn:microsoft.com/office/officeart/2005/8/layout/list1"/>
    <dgm:cxn modelId="{054DA23A-4AAE-4950-A41F-D33E56C66574}" type="presOf" srcId="{D63CF0D7-9068-4B6A-9B06-3084DF0A1CE4}" destId="{BEC16FCC-1EC9-4E00-B788-17D60C265C0E}" srcOrd="1" destOrd="0" presId="urn:microsoft.com/office/officeart/2005/8/layout/list1"/>
    <dgm:cxn modelId="{AD207649-88F6-43A1-B703-873D218C81B3}" srcId="{FA827244-9399-45F9-A532-DBC20852ED86}" destId="{D0A6938D-34A0-4416-8114-C875569F6EFE}" srcOrd="0" destOrd="0" parTransId="{4C94FCCD-1579-4436-9759-10A89F422A9F}" sibTransId="{3F7C3843-9DF9-4935-AE70-FB58F86FB50F}"/>
    <dgm:cxn modelId="{F936DA5A-9C97-4C45-9E0B-0B63475B2311}" type="presOf" srcId="{D0A6938D-34A0-4416-8114-C875569F6EFE}" destId="{CE98EE4B-C3E3-4CA4-8119-A118EA229D64}" srcOrd="0" destOrd="0" presId="urn:microsoft.com/office/officeart/2005/8/layout/list1"/>
    <dgm:cxn modelId="{907F8785-C110-4C4C-9848-45DFFE33CC15}" type="presOf" srcId="{EF968E78-8425-4ABB-B5F5-6016F2BE9A0F}" destId="{838A8EDA-C8B8-4EE7-AD0A-7A367C57687A}" srcOrd="0" destOrd="0" presId="urn:microsoft.com/office/officeart/2005/8/layout/list1"/>
    <dgm:cxn modelId="{10CA978B-C0E4-444C-9E25-41F58C7EBC15}" srcId="{FA827244-9399-45F9-A532-DBC20852ED86}" destId="{EF968E78-8425-4ABB-B5F5-6016F2BE9A0F}" srcOrd="2" destOrd="0" parTransId="{C7A6FA1A-039E-4C50-B769-22969426FF14}" sibTransId="{95C3FB24-5676-48ED-A99B-E9FD47A15390}"/>
    <dgm:cxn modelId="{9F0271D9-3E98-4665-9735-D0B77AD78AD8}" type="presOf" srcId="{EF968E78-8425-4ABB-B5F5-6016F2BE9A0F}" destId="{69F91164-5993-4D05-981B-4339CD68A4A9}" srcOrd="1" destOrd="0" presId="urn:microsoft.com/office/officeart/2005/8/layout/list1"/>
    <dgm:cxn modelId="{0CDCD8FF-39FD-4EFB-8B80-380ECDC8B5D1}" type="presOf" srcId="{D0A6938D-34A0-4416-8114-C875569F6EFE}" destId="{77B311AC-D2CA-4688-A3A9-EA522FCC19A4}" srcOrd="1" destOrd="0" presId="urn:microsoft.com/office/officeart/2005/8/layout/list1"/>
    <dgm:cxn modelId="{B285CA07-F44A-44E4-87E1-458C860314A1}" type="presParOf" srcId="{C4440D08-F397-4618-940A-A4CD138ADDF0}" destId="{EE92BD4C-370D-4972-BC22-C5658ADF7688}" srcOrd="0" destOrd="0" presId="urn:microsoft.com/office/officeart/2005/8/layout/list1"/>
    <dgm:cxn modelId="{E48ED19F-494B-408B-9A2E-9F431F6194CF}" type="presParOf" srcId="{EE92BD4C-370D-4972-BC22-C5658ADF7688}" destId="{CE98EE4B-C3E3-4CA4-8119-A118EA229D64}" srcOrd="0" destOrd="0" presId="urn:microsoft.com/office/officeart/2005/8/layout/list1"/>
    <dgm:cxn modelId="{7889D8B6-6D69-468F-B4E5-3EB8BE249F89}" type="presParOf" srcId="{EE92BD4C-370D-4972-BC22-C5658ADF7688}" destId="{77B311AC-D2CA-4688-A3A9-EA522FCC19A4}" srcOrd="1" destOrd="0" presId="urn:microsoft.com/office/officeart/2005/8/layout/list1"/>
    <dgm:cxn modelId="{E2BC2ECA-5EA8-4B7F-9426-7A1E77CEF878}" type="presParOf" srcId="{C4440D08-F397-4618-940A-A4CD138ADDF0}" destId="{5F669054-5CB7-4D57-B628-D5A471E0965D}" srcOrd="1" destOrd="0" presId="urn:microsoft.com/office/officeart/2005/8/layout/list1"/>
    <dgm:cxn modelId="{A08CE886-D17A-4599-9F36-351BC480F7B0}" type="presParOf" srcId="{C4440D08-F397-4618-940A-A4CD138ADDF0}" destId="{BDE815BA-8005-4DAD-9A27-AC96F59A741D}" srcOrd="2" destOrd="0" presId="urn:microsoft.com/office/officeart/2005/8/layout/list1"/>
    <dgm:cxn modelId="{6F934CA0-9A0D-49B1-82E2-7CB8FF6609FD}" type="presParOf" srcId="{C4440D08-F397-4618-940A-A4CD138ADDF0}" destId="{396E7D80-E37A-482F-863F-FA67A4DDBA2D}" srcOrd="3" destOrd="0" presId="urn:microsoft.com/office/officeart/2005/8/layout/list1"/>
    <dgm:cxn modelId="{DDBC80B3-56ED-4E94-B22D-8673B2B37074}" type="presParOf" srcId="{C4440D08-F397-4618-940A-A4CD138ADDF0}" destId="{BCBE0A76-E0E8-44FE-A8C2-F459890C29C4}" srcOrd="4" destOrd="0" presId="urn:microsoft.com/office/officeart/2005/8/layout/list1"/>
    <dgm:cxn modelId="{4406CACD-2244-4DCD-B89D-63900CAAC159}" type="presParOf" srcId="{BCBE0A76-E0E8-44FE-A8C2-F459890C29C4}" destId="{B4B2B93A-0AF7-4C8A-9248-5D9B141B9B7D}" srcOrd="0" destOrd="0" presId="urn:microsoft.com/office/officeart/2005/8/layout/list1"/>
    <dgm:cxn modelId="{80F8E2B3-E7E1-42B1-B0E2-5583CE21D0CC}" type="presParOf" srcId="{BCBE0A76-E0E8-44FE-A8C2-F459890C29C4}" destId="{BEC16FCC-1EC9-4E00-B788-17D60C265C0E}" srcOrd="1" destOrd="0" presId="urn:microsoft.com/office/officeart/2005/8/layout/list1"/>
    <dgm:cxn modelId="{8B25DD8E-B226-4BAF-9E0F-A5A0BBD29129}" type="presParOf" srcId="{C4440D08-F397-4618-940A-A4CD138ADDF0}" destId="{97C2C670-EECF-4B40-B33D-B4CD55B385BC}" srcOrd="5" destOrd="0" presId="urn:microsoft.com/office/officeart/2005/8/layout/list1"/>
    <dgm:cxn modelId="{77D90457-88CD-430C-AD6A-270171EB291C}" type="presParOf" srcId="{C4440D08-F397-4618-940A-A4CD138ADDF0}" destId="{A652FAE8-5EA9-4868-AB21-35A965273883}" srcOrd="6" destOrd="0" presId="urn:microsoft.com/office/officeart/2005/8/layout/list1"/>
    <dgm:cxn modelId="{65D8C97E-3F0E-4478-BB1E-FB534F3BFED2}" type="presParOf" srcId="{C4440D08-F397-4618-940A-A4CD138ADDF0}" destId="{6693AABF-1DEB-4FD4-B8F8-EC6D83ACCF8F}" srcOrd="7" destOrd="0" presId="urn:microsoft.com/office/officeart/2005/8/layout/list1"/>
    <dgm:cxn modelId="{2F084DF1-8766-4F22-A646-856FC643386E}" type="presParOf" srcId="{C4440D08-F397-4618-940A-A4CD138ADDF0}" destId="{4B3C41ED-5455-48BE-802D-E45AF593F271}" srcOrd="8" destOrd="0" presId="urn:microsoft.com/office/officeart/2005/8/layout/list1"/>
    <dgm:cxn modelId="{039FFB78-646A-4834-95C7-4F744812CFEA}" type="presParOf" srcId="{4B3C41ED-5455-48BE-802D-E45AF593F271}" destId="{838A8EDA-C8B8-4EE7-AD0A-7A367C57687A}" srcOrd="0" destOrd="0" presId="urn:microsoft.com/office/officeart/2005/8/layout/list1"/>
    <dgm:cxn modelId="{B0DCEF80-D2BA-4BF8-ADDA-B5B5F4601411}" type="presParOf" srcId="{4B3C41ED-5455-48BE-802D-E45AF593F271}" destId="{69F91164-5993-4D05-981B-4339CD68A4A9}" srcOrd="1" destOrd="0" presId="urn:microsoft.com/office/officeart/2005/8/layout/list1"/>
    <dgm:cxn modelId="{3F6AA941-D583-4E0E-91F8-6018E2FFDF39}" type="presParOf" srcId="{C4440D08-F397-4618-940A-A4CD138ADDF0}" destId="{EC99F8B3-CFE9-4987-B928-AF21B01BF80C}" srcOrd="9" destOrd="0" presId="urn:microsoft.com/office/officeart/2005/8/layout/list1"/>
    <dgm:cxn modelId="{5A981346-5F24-43D4-B563-02C95019F08B}" type="presParOf" srcId="{C4440D08-F397-4618-940A-A4CD138ADDF0}" destId="{D36CCA40-8BC7-4858-974B-F2B97D9AE1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7873E-6E0E-4893-A738-01CB4F15B0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A820A-A0B8-45F9-9ADF-90B5BA11C40C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Developed</a:t>
          </a:r>
        </a:p>
      </dgm:t>
    </dgm:pt>
    <dgm:pt modelId="{E35F7DC2-0A43-48C2-850A-DABEBB204F45}" type="parTrans" cxnId="{0F721AB9-B434-4605-9872-1AFE32EFC280}">
      <dgm:prSet/>
      <dgm:spPr/>
      <dgm:t>
        <a:bodyPr/>
        <a:lstStyle/>
        <a:p>
          <a:endParaRPr lang="en-US"/>
        </a:p>
      </dgm:t>
    </dgm:pt>
    <dgm:pt modelId="{40A07E8D-3DC3-493E-86EA-638D6FEA3C95}" type="sibTrans" cxnId="{0F721AB9-B434-4605-9872-1AFE32EFC280}">
      <dgm:prSet/>
      <dgm:spPr/>
      <dgm:t>
        <a:bodyPr/>
        <a:lstStyle/>
        <a:p>
          <a:endParaRPr lang="en-US"/>
        </a:p>
      </dgm:t>
    </dgm:pt>
    <dgm:pt modelId="{DA764BA7-794A-4B25-A151-BAF540A3588F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Testbed for cyber-power system with network emulator for distributed control application.</a:t>
          </a:r>
        </a:p>
      </dgm:t>
    </dgm:pt>
    <dgm:pt modelId="{583B15CB-E91B-413F-8A06-69A18652FD7F}" type="parTrans" cxnId="{8C08FCFC-4078-4065-B93C-F413E249B838}">
      <dgm:prSet/>
      <dgm:spPr/>
      <dgm:t>
        <a:bodyPr/>
        <a:lstStyle/>
        <a:p>
          <a:endParaRPr lang="en-US"/>
        </a:p>
      </dgm:t>
    </dgm:pt>
    <dgm:pt modelId="{C36D4DEF-508E-4A4C-8CC7-3EB86E503809}" type="sibTrans" cxnId="{8C08FCFC-4078-4065-B93C-F413E249B838}">
      <dgm:prSet/>
      <dgm:spPr/>
      <dgm:t>
        <a:bodyPr/>
        <a:lstStyle/>
        <a:p>
          <a:endParaRPr lang="en-US"/>
        </a:p>
      </dgm:t>
    </dgm:pt>
    <dgm:pt modelId="{B210918B-AB32-4FD7-A280-D1675D6FBEFE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Distributed coordination algorithm for distributed control application.</a:t>
          </a:r>
        </a:p>
      </dgm:t>
    </dgm:pt>
    <dgm:pt modelId="{7815BACA-0D57-4940-AAB4-640FF12BEFE0}" type="parTrans" cxnId="{6E7B1886-F8ED-4238-B790-758D98BEB8B5}">
      <dgm:prSet/>
      <dgm:spPr/>
      <dgm:t>
        <a:bodyPr/>
        <a:lstStyle/>
        <a:p>
          <a:endParaRPr lang="en-US"/>
        </a:p>
      </dgm:t>
    </dgm:pt>
    <dgm:pt modelId="{9DC1FCA4-94A9-46B5-BE95-BB2F8002A4A9}" type="sibTrans" cxnId="{6E7B1886-F8ED-4238-B790-758D98BEB8B5}">
      <dgm:prSet/>
      <dgm:spPr/>
      <dgm:t>
        <a:bodyPr/>
        <a:lstStyle/>
        <a:p>
          <a:endParaRPr lang="en-US"/>
        </a:p>
      </dgm:t>
    </dgm:pt>
    <dgm:pt modelId="{138B186A-7891-47DB-B934-B020EC147B6D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Analyzed</a:t>
          </a:r>
        </a:p>
      </dgm:t>
    </dgm:pt>
    <dgm:pt modelId="{0DC35CD2-B197-4BDB-B6C1-212DDD092280}" type="parTrans" cxnId="{216F6B4F-445B-4325-91C9-EF5F0423EC60}">
      <dgm:prSet/>
      <dgm:spPr/>
      <dgm:t>
        <a:bodyPr/>
        <a:lstStyle/>
        <a:p>
          <a:endParaRPr lang="en-US"/>
        </a:p>
      </dgm:t>
    </dgm:pt>
    <dgm:pt modelId="{3F4888A2-0E2E-4CE9-B0DD-AD81A00D166D}" type="sibTrans" cxnId="{216F6B4F-445B-4325-91C9-EF5F0423EC60}">
      <dgm:prSet/>
      <dgm:spPr/>
      <dgm:t>
        <a:bodyPr/>
        <a:lstStyle/>
        <a:p>
          <a:endParaRPr lang="en-US"/>
        </a:p>
      </dgm:t>
    </dgm:pt>
    <dgm:pt modelId="{DF2C778E-B4F3-4F0A-983D-C67877D84FE2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Performance of distributed control during different cyber-attacks.</a:t>
          </a:r>
        </a:p>
      </dgm:t>
    </dgm:pt>
    <dgm:pt modelId="{872F80C5-56C9-4259-A64C-FCBE446C2DF7}" type="parTrans" cxnId="{EDBF8469-8DDE-4016-8C83-491948DB7768}">
      <dgm:prSet/>
      <dgm:spPr/>
      <dgm:t>
        <a:bodyPr/>
        <a:lstStyle/>
        <a:p>
          <a:endParaRPr lang="en-US"/>
        </a:p>
      </dgm:t>
    </dgm:pt>
    <dgm:pt modelId="{B6C2DEDE-3BCB-4DCC-A8A1-95C8E50C3E18}" type="sibTrans" cxnId="{EDBF8469-8DDE-4016-8C83-491948DB7768}">
      <dgm:prSet/>
      <dgm:spPr/>
      <dgm:t>
        <a:bodyPr/>
        <a:lstStyle/>
        <a:p>
          <a:endParaRPr lang="en-US"/>
        </a:p>
      </dgm:t>
    </dgm:pt>
    <dgm:pt modelId="{6FB64D70-A77E-4DB4-B9F8-3D3B84115BE3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Findings</a:t>
          </a:r>
        </a:p>
      </dgm:t>
    </dgm:pt>
    <dgm:pt modelId="{FE4F6D98-AFB9-4279-944E-3D14B8BA842F}" type="parTrans" cxnId="{3579F910-C7FE-4B9B-ADFF-7C2379C61C75}">
      <dgm:prSet/>
      <dgm:spPr/>
      <dgm:t>
        <a:bodyPr/>
        <a:lstStyle/>
        <a:p>
          <a:endParaRPr lang="en-US"/>
        </a:p>
      </dgm:t>
    </dgm:pt>
    <dgm:pt modelId="{0C70C843-D29B-4F08-8F73-50C241BDBD57}" type="sibTrans" cxnId="{3579F910-C7FE-4B9B-ADFF-7C2379C61C75}">
      <dgm:prSet/>
      <dgm:spPr/>
      <dgm:t>
        <a:bodyPr/>
        <a:lstStyle/>
        <a:p>
          <a:endParaRPr lang="en-US"/>
        </a:p>
      </dgm:t>
    </dgm:pt>
    <dgm:pt modelId="{5FD9FD6F-B9AB-497E-93A7-32DFD0B27E7C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Distributed control is not immune to cyber-attacks.</a:t>
          </a:r>
        </a:p>
      </dgm:t>
    </dgm:pt>
    <dgm:pt modelId="{96165082-B326-490F-A119-EFAE4F559978}" type="parTrans" cxnId="{F195C33B-56C2-4E62-9A2B-78C1FC33E3A4}">
      <dgm:prSet/>
      <dgm:spPr/>
      <dgm:t>
        <a:bodyPr/>
        <a:lstStyle/>
        <a:p>
          <a:endParaRPr lang="en-US"/>
        </a:p>
      </dgm:t>
    </dgm:pt>
    <dgm:pt modelId="{49DF96D4-798C-4F89-94B4-19F4C21583AA}" type="sibTrans" cxnId="{F195C33B-56C2-4E62-9A2B-78C1FC33E3A4}">
      <dgm:prSet/>
      <dgm:spPr/>
      <dgm:t>
        <a:bodyPr/>
        <a:lstStyle/>
        <a:p>
          <a:endParaRPr lang="en-US"/>
        </a:p>
      </dgm:t>
    </dgm:pt>
    <dgm:pt modelId="{5CFF7D3E-DA95-4F7F-BDFE-DC42CB38212E}">
      <dgm:prSet phldrT="[Text]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Effects of cyber-attacks on distributed volt-var control in different nodes of the distribution system.</a:t>
          </a:r>
        </a:p>
      </dgm:t>
    </dgm:pt>
    <dgm:pt modelId="{FB56E234-B6CB-453E-AFF2-CEF2898DC786}" type="parTrans" cxnId="{997BF0D2-3988-4E98-85C0-A74EDD2D294D}">
      <dgm:prSet/>
      <dgm:spPr/>
      <dgm:t>
        <a:bodyPr/>
        <a:lstStyle/>
        <a:p>
          <a:endParaRPr lang="en-US"/>
        </a:p>
      </dgm:t>
    </dgm:pt>
    <dgm:pt modelId="{55ECF612-1B3D-472B-B491-5E31CAF2B317}" type="sibTrans" cxnId="{997BF0D2-3988-4E98-85C0-A74EDD2D294D}">
      <dgm:prSet/>
      <dgm:spPr/>
      <dgm:t>
        <a:bodyPr/>
        <a:lstStyle/>
        <a:p>
          <a:endParaRPr lang="en-US"/>
        </a:p>
      </dgm:t>
    </dgm:pt>
    <dgm:pt modelId="{C3FE84A0-B7C3-4C6C-8843-EEE774C4375D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Advantages</a:t>
          </a:r>
        </a:p>
      </dgm:t>
    </dgm:pt>
    <dgm:pt modelId="{1009BDAD-8176-4B69-9612-DA9F090CC75E}" type="parTrans" cxnId="{85DE4246-ECCD-4651-8F6D-3EFFFD75FB6A}">
      <dgm:prSet/>
      <dgm:spPr/>
      <dgm:t>
        <a:bodyPr/>
        <a:lstStyle/>
        <a:p>
          <a:endParaRPr lang="en-US"/>
        </a:p>
      </dgm:t>
    </dgm:pt>
    <dgm:pt modelId="{DA912BB9-2CF2-455D-8995-3028123A9A28}" type="sibTrans" cxnId="{85DE4246-ECCD-4651-8F6D-3EFFFD75FB6A}">
      <dgm:prSet/>
      <dgm:spPr/>
      <dgm:t>
        <a:bodyPr/>
        <a:lstStyle/>
        <a:p>
          <a:endParaRPr lang="en-US"/>
        </a:p>
      </dgm:t>
    </dgm:pt>
    <dgm:pt modelId="{CEA2A2E2-783D-4609-943E-46BF2F4F236C}">
      <dgm:prSet custT="1"/>
      <dgm:spPr/>
      <dgm:t>
        <a:bodyPr/>
        <a:lstStyle/>
        <a:p>
          <a:r>
            <a:rPr lang="en-US" sz="1600" b="0" dirty="0">
              <a:latin typeface="+mn-lt"/>
            </a:rPr>
            <a:t>Developed cyber-power test-bed can be utilized to analyze the robustness of any distributed control/optimization algorithms in the event of cyber-attacks.</a:t>
          </a:r>
        </a:p>
      </dgm:t>
    </dgm:pt>
    <dgm:pt modelId="{565B72CD-CD39-4BE7-8F2C-D49EE8E09890}" type="parTrans" cxnId="{9AD66677-23C7-42A3-8B64-F93C01B956D9}">
      <dgm:prSet/>
      <dgm:spPr/>
      <dgm:t>
        <a:bodyPr/>
        <a:lstStyle/>
        <a:p>
          <a:endParaRPr lang="en-US"/>
        </a:p>
      </dgm:t>
    </dgm:pt>
    <dgm:pt modelId="{1DAA0272-30C5-4452-BE0E-374895A7C6E2}" type="sibTrans" cxnId="{9AD66677-23C7-42A3-8B64-F93C01B956D9}">
      <dgm:prSet/>
      <dgm:spPr/>
      <dgm:t>
        <a:bodyPr/>
        <a:lstStyle/>
        <a:p>
          <a:endParaRPr lang="en-US"/>
        </a:p>
      </dgm:t>
    </dgm:pt>
    <dgm:pt modelId="{9C9477CF-13B4-4DED-BA18-6989A6A08DAB}">
      <dgm:prSet custT="1"/>
      <dgm:spPr/>
      <dgm:t>
        <a:bodyPr/>
        <a:lstStyle/>
        <a:p>
          <a:r>
            <a:rPr lang="en-US" sz="1600" b="0" dirty="0">
              <a:latin typeface="+mn-lt"/>
            </a:rPr>
            <a:t>Comparison between centralized and distributed controllers can be done easily in this test-bed to select the most feasible controller for a given distribution system.</a:t>
          </a:r>
        </a:p>
      </dgm:t>
    </dgm:pt>
    <dgm:pt modelId="{8C33DBBC-AC19-4FCA-9AD9-C38E7A8A1A79}" type="parTrans" cxnId="{459FCCE0-D90B-4440-AC78-EC793DEAE2E9}">
      <dgm:prSet/>
      <dgm:spPr/>
      <dgm:t>
        <a:bodyPr/>
        <a:lstStyle/>
        <a:p>
          <a:endParaRPr lang="en-US"/>
        </a:p>
      </dgm:t>
    </dgm:pt>
    <dgm:pt modelId="{14060CEA-043D-4E5D-946C-6FCB7F3B30FE}" type="sibTrans" cxnId="{459FCCE0-D90B-4440-AC78-EC793DEAE2E9}">
      <dgm:prSet/>
      <dgm:spPr/>
      <dgm:t>
        <a:bodyPr/>
        <a:lstStyle/>
        <a:p>
          <a:endParaRPr lang="en-US"/>
        </a:p>
      </dgm:t>
    </dgm:pt>
    <dgm:pt modelId="{D8EB9D0F-AA2E-4FB1-AAC1-82E3258AB43B}">
      <dgm:prSet phldr="0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Distributed controllers need to be able to identify cyber-attacks and isolate rogue nodes and self-organize.</a:t>
          </a:r>
        </a:p>
      </dgm:t>
    </dgm:pt>
    <dgm:pt modelId="{98AC729D-269D-4F7D-A0E6-606CC0173F43}" type="parTrans" cxnId="{30077B01-7BA1-4D53-8CA5-6A546FFD21F0}">
      <dgm:prSet/>
      <dgm:spPr/>
      <dgm:t>
        <a:bodyPr/>
        <a:lstStyle/>
        <a:p>
          <a:endParaRPr lang="en-US"/>
        </a:p>
      </dgm:t>
    </dgm:pt>
    <dgm:pt modelId="{993E7617-1BD0-4A89-B0C0-C25038E75215}" type="sibTrans" cxnId="{30077B01-7BA1-4D53-8CA5-6A546FFD21F0}">
      <dgm:prSet/>
      <dgm:spPr/>
      <dgm:t>
        <a:bodyPr/>
        <a:lstStyle/>
        <a:p>
          <a:endParaRPr lang="en-US"/>
        </a:p>
      </dgm:t>
    </dgm:pt>
    <dgm:pt modelId="{A0EFFA64-4EA8-4910-BE7A-92DADAC16444}">
      <dgm:prSet phldr="0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Modeled realistic cyberattacks to test performance of distributed control application</a:t>
          </a:r>
        </a:p>
      </dgm:t>
    </dgm:pt>
    <dgm:pt modelId="{9A1E07EC-BB25-4BF2-B0BD-DCD68D0B35E8}" type="parTrans" cxnId="{B1EB114E-1475-4264-9D42-BC02F1CC1A39}">
      <dgm:prSet/>
      <dgm:spPr/>
      <dgm:t>
        <a:bodyPr/>
        <a:lstStyle/>
        <a:p>
          <a:endParaRPr lang="en-US"/>
        </a:p>
      </dgm:t>
    </dgm:pt>
    <dgm:pt modelId="{98D9E063-CC5B-4BE1-89E4-F7195E3A76A9}" type="sibTrans" cxnId="{B1EB114E-1475-4264-9D42-BC02F1CC1A39}">
      <dgm:prSet/>
      <dgm:spPr/>
      <dgm:t>
        <a:bodyPr/>
        <a:lstStyle/>
        <a:p>
          <a:endParaRPr lang="en-US"/>
        </a:p>
      </dgm:t>
    </dgm:pt>
    <dgm:pt modelId="{C5548E38-3614-4C21-88A3-82C87EC0E79C}" type="pres">
      <dgm:prSet presAssocID="{2707873E-6E0E-4893-A738-01CB4F15B04B}" presName="linearFlow" presStyleCnt="0">
        <dgm:presLayoutVars>
          <dgm:dir/>
          <dgm:animLvl val="lvl"/>
          <dgm:resizeHandles val="exact"/>
        </dgm:presLayoutVars>
      </dgm:prSet>
      <dgm:spPr/>
    </dgm:pt>
    <dgm:pt modelId="{A02BCD0F-BC0C-4B96-95E8-17D09C70403B}" type="pres">
      <dgm:prSet presAssocID="{8BCA820A-A0B8-45F9-9ADF-90B5BA11C40C}" presName="composite" presStyleCnt="0"/>
      <dgm:spPr/>
    </dgm:pt>
    <dgm:pt modelId="{CD95023B-9BE2-491A-9608-E9E63CD19796}" type="pres">
      <dgm:prSet presAssocID="{8BCA820A-A0B8-45F9-9ADF-90B5BA11C4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9518D06-DA4E-49F6-9DCC-A7A51330096B}" type="pres">
      <dgm:prSet presAssocID="{8BCA820A-A0B8-45F9-9ADF-90B5BA11C40C}" presName="descendantText" presStyleLbl="alignAcc1" presStyleIdx="0" presStyleCnt="4">
        <dgm:presLayoutVars>
          <dgm:bulletEnabled val="1"/>
        </dgm:presLayoutVars>
      </dgm:prSet>
      <dgm:spPr/>
    </dgm:pt>
    <dgm:pt modelId="{D47631CE-28E7-46DD-A683-7D7009AC4271}" type="pres">
      <dgm:prSet presAssocID="{40A07E8D-3DC3-493E-86EA-638D6FEA3C95}" presName="sp" presStyleCnt="0"/>
      <dgm:spPr/>
    </dgm:pt>
    <dgm:pt modelId="{CB0C0641-B1DA-4E3D-97DE-40D2E44BEC57}" type="pres">
      <dgm:prSet presAssocID="{138B186A-7891-47DB-B934-B020EC147B6D}" presName="composite" presStyleCnt="0"/>
      <dgm:spPr/>
    </dgm:pt>
    <dgm:pt modelId="{FB3EF654-01C4-4153-B675-B76EB018038C}" type="pres">
      <dgm:prSet presAssocID="{138B186A-7891-47DB-B934-B020EC147B6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D911216-D66A-4878-9811-988C3D584DCF}" type="pres">
      <dgm:prSet presAssocID="{138B186A-7891-47DB-B934-B020EC147B6D}" presName="descendantText" presStyleLbl="alignAcc1" presStyleIdx="1" presStyleCnt="4">
        <dgm:presLayoutVars>
          <dgm:bulletEnabled val="1"/>
        </dgm:presLayoutVars>
      </dgm:prSet>
      <dgm:spPr/>
    </dgm:pt>
    <dgm:pt modelId="{717FA615-4E34-47F7-80BA-16C23371034C}" type="pres">
      <dgm:prSet presAssocID="{3F4888A2-0E2E-4CE9-B0DD-AD81A00D166D}" presName="sp" presStyleCnt="0"/>
      <dgm:spPr/>
    </dgm:pt>
    <dgm:pt modelId="{B5B56222-BCB7-40ED-AFC7-94B64AA19767}" type="pres">
      <dgm:prSet presAssocID="{6FB64D70-A77E-4DB4-B9F8-3D3B84115BE3}" presName="composite" presStyleCnt="0"/>
      <dgm:spPr/>
    </dgm:pt>
    <dgm:pt modelId="{96F98F36-5E45-435D-9D5E-644B9696A9E6}" type="pres">
      <dgm:prSet presAssocID="{6FB64D70-A77E-4DB4-B9F8-3D3B84115BE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1F17D3C-6F0D-4FDB-9A26-88067BA7F4B4}" type="pres">
      <dgm:prSet presAssocID="{6FB64D70-A77E-4DB4-B9F8-3D3B84115BE3}" presName="descendantText" presStyleLbl="alignAcc1" presStyleIdx="2" presStyleCnt="4">
        <dgm:presLayoutVars>
          <dgm:bulletEnabled val="1"/>
        </dgm:presLayoutVars>
      </dgm:prSet>
      <dgm:spPr/>
    </dgm:pt>
    <dgm:pt modelId="{8DEBB6D6-86B4-4645-B1BF-6379570FE125}" type="pres">
      <dgm:prSet presAssocID="{0C70C843-D29B-4F08-8F73-50C241BDBD57}" presName="sp" presStyleCnt="0"/>
      <dgm:spPr/>
    </dgm:pt>
    <dgm:pt modelId="{DF031C1C-E53F-464E-820E-8EAD0DE3B494}" type="pres">
      <dgm:prSet presAssocID="{C3FE84A0-B7C3-4C6C-8843-EEE774C4375D}" presName="composite" presStyleCnt="0"/>
      <dgm:spPr/>
    </dgm:pt>
    <dgm:pt modelId="{8F02B1FC-E9BA-4A76-8E18-4390A8BA6977}" type="pres">
      <dgm:prSet presAssocID="{C3FE84A0-B7C3-4C6C-8843-EEE774C4375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37FC131-2E86-407B-8C18-80E792673314}" type="pres">
      <dgm:prSet presAssocID="{C3FE84A0-B7C3-4C6C-8843-EEE774C4375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0077B01-7BA1-4D53-8CA5-6A546FFD21F0}" srcId="{6FB64D70-A77E-4DB4-B9F8-3D3B84115BE3}" destId="{D8EB9D0F-AA2E-4FB1-AAC1-82E3258AB43B}" srcOrd="1" destOrd="0" parTransId="{98AC729D-269D-4F7D-A0E6-606CC0173F43}" sibTransId="{993E7617-1BD0-4A89-B0C0-C25038E75215}"/>
    <dgm:cxn modelId="{1CD99D05-7612-4DFE-A61E-A7550410B8F0}" type="presOf" srcId="{138B186A-7891-47DB-B934-B020EC147B6D}" destId="{FB3EF654-01C4-4153-B675-B76EB018038C}" srcOrd="0" destOrd="0" presId="urn:microsoft.com/office/officeart/2005/8/layout/chevron2"/>
    <dgm:cxn modelId="{3579F910-C7FE-4B9B-ADFF-7C2379C61C75}" srcId="{2707873E-6E0E-4893-A738-01CB4F15B04B}" destId="{6FB64D70-A77E-4DB4-B9F8-3D3B84115BE3}" srcOrd="2" destOrd="0" parTransId="{FE4F6D98-AFB9-4279-944E-3D14B8BA842F}" sibTransId="{0C70C843-D29B-4F08-8F73-50C241BDBD57}"/>
    <dgm:cxn modelId="{243AB538-5AF1-41CC-9EF6-D0AE1688D5D7}" type="presOf" srcId="{6FB64D70-A77E-4DB4-B9F8-3D3B84115BE3}" destId="{96F98F36-5E45-435D-9D5E-644B9696A9E6}" srcOrd="0" destOrd="0" presId="urn:microsoft.com/office/officeart/2005/8/layout/chevron2"/>
    <dgm:cxn modelId="{4F71073A-9EDE-45B8-910A-E8334075AAED}" type="presOf" srcId="{A0EFFA64-4EA8-4910-BE7A-92DADAC16444}" destId="{C9518D06-DA4E-49F6-9DCC-A7A51330096B}" srcOrd="0" destOrd="2" presId="urn:microsoft.com/office/officeart/2005/8/layout/chevron2"/>
    <dgm:cxn modelId="{F195C33B-56C2-4E62-9A2B-78C1FC33E3A4}" srcId="{6FB64D70-A77E-4DB4-B9F8-3D3B84115BE3}" destId="{5FD9FD6F-B9AB-497E-93A7-32DFD0B27E7C}" srcOrd="0" destOrd="0" parTransId="{96165082-B326-490F-A119-EFAE4F559978}" sibTransId="{49DF96D4-798C-4F89-94B4-19F4C21583AA}"/>
    <dgm:cxn modelId="{85DE4246-ECCD-4651-8F6D-3EFFFD75FB6A}" srcId="{2707873E-6E0E-4893-A738-01CB4F15B04B}" destId="{C3FE84A0-B7C3-4C6C-8843-EEE774C4375D}" srcOrd="3" destOrd="0" parTransId="{1009BDAD-8176-4B69-9612-DA9F090CC75E}" sibTransId="{DA912BB9-2CF2-455D-8995-3028123A9A28}"/>
    <dgm:cxn modelId="{C1672068-8EB3-486D-B169-09317145D671}" type="presOf" srcId="{9C9477CF-13B4-4DED-BA18-6989A6A08DAB}" destId="{037FC131-2E86-407B-8C18-80E792673314}" srcOrd="0" destOrd="1" presId="urn:microsoft.com/office/officeart/2005/8/layout/chevron2"/>
    <dgm:cxn modelId="{EDBF8469-8DDE-4016-8C83-491948DB7768}" srcId="{138B186A-7891-47DB-B934-B020EC147B6D}" destId="{DF2C778E-B4F3-4F0A-983D-C67877D84FE2}" srcOrd="0" destOrd="0" parTransId="{872F80C5-56C9-4259-A64C-FCBE446C2DF7}" sibTransId="{B6C2DEDE-3BCB-4DCC-A8A1-95C8E50C3E18}"/>
    <dgm:cxn modelId="{B1EB114E-1475-4264-9D42-BC02F1CC1A39}" srcId="{8BCA820A-A0B8-45F9-9ADF-90B5BA11C40C}" destId="{A0EFFA64-4EA8-4910-BE7A-92DADAC16444}" srcOrd="2" destOrd="0" parTransId="{9A1E07EC-BB25-4BF2-B0BD-DCD68D0B35E8}" sibTransId="{98D9E063-CC5B-4BE1-89E4-F7195E3A76A9}"/>
    <dgm:cxn modelId="{40E4774E-A04E-4801-B854-CE0A32D2C006}" type="presOf" srcId="{DF2C778E-B4F3-4F0A-983D-C67877D84FE2}" destId="{1D911216-D66A-4878-9811-988C3D584DCF}" srcOrd="0" destOrd="0" presId="urn:microsoft.com/office/officeart/2005/8/layout/chevron2"/>
    <dgm:cxn modelId="{216F6B4F-445B-4325-91C9-EF5F0423EC60}" srcId="{2707873E-6E0E-4893-A738-01CB4F15B04B}" destId="{138B186A-7891-47DB-B934-B020EC147B6D}" srcOrd="1" destOrd="0" parTransId="{0DC35CD2-B197-4BDB-B6C1-212DDD092280}" sibTransId="{3F4888A2-0E2E-4CE9-B0DD-AD81A00D166D}"/>
    <dgm:cxn modelId="{A5E70371-2019-45FF-98CA-6BA0D2D3260E}" type="presOf" srcId="{8BCA820A-A0B8-45F9-9ADF-90B5BA11C40C}" destId="{CD95023B-9BE2-491A-9608-E9E63CD19796}" srcOrd="0" destOrd="0" presId="urn:microsoft.com/office/officeart/2005/8/layout/chevron2"/>
    <dgm:cxn modelId="{9AD66677-23C7-42A3-8B64-F93C01B956D9}" srcId="{C3FE84A0-B7C3-4C6C-8843-EEE774C4375D}" destId="{CEA2A2E2-783D-4609-943E-46BF2F4F236C}" srcOrd="0" destOrd="0" parTransId="{565B72CD-CD39-4BE7-8F2C-D49EE8E09890}" sibTransId="{1DAA0272-30C5-4452-BE0E-374895A7C6E2}"/>
    <dgm:cxn modelId="{34ED7B7F-14FA-4361-A313-9AAF40E75E53}" type="presOf" srcId="{D8EB9D0F-AA2E-4FB1-AAC1-82E3258AB43B}" destId="{41F17D3C-6F0D-4FDB-9A26-88067BA7F4B4}" srcOrd="0" destOrd="1" presId="urn:microsoft.com/office/officeart/2005/8/layout/chevron2"/>
    <dgm:cxn modelId="{6E7B1886-F8ED-4238-B790-758D98BEB8B5}" srcId="{8BCA820A-A0B8-45F9-9ADF-90B5BA11C40C}" destId="{B210918B-AB32-4FD7-A280-D1675D6FBEFE}" srcOrd="1" destOrd="0" parTransId="{7815BACA-0D57-4940-AAB4-640FF12BEFE0}" sibTransId="{9DC1FCA4-94A9-46B5-BE95-BB2F8002A4A9}"/>
    <dgm:cxn modelId="{F4DD19AD-2F35-4D58-8AC9-FF1EC2804CA2}" type="presOf" srcId="{2707873E-6E0E-4893-A738-01CB4F15B04B}" destId="{C5548E38-3614-4C21-88A3-82C87EC0E79C}" srcOrd="0" destOrd="0" presId="urn:microsoft.com/office/officeart/2005/8/layout/chevron2"/>
    <dgm:cxn modelId="{37625CB0-EBF3-4D31-9775-622EC4FD4ABF}" type="presOf" srcId="{5CFF7D3E-DA95-4F7F-BDFE-DC42CB38212E}" destId="{1D911216-D66A-4878-9811-988C3D584DCF}" srcOrd="0" destOrd="1" presId="urn:microsoft.com/office/officeart/2005/8/layout/chevron2"/>
    <dgm:cxn modelId="{0F721AB9-B434-4605-9872-1AFE32EFC280}" srcId="{2707873E-6E0E-4893-A738-01CB4F15B04B}" destId="{8BCA820A-A0B8-45F9-9ADF-90B5BA11C40C}" srcOrd="0" destOrd="0" parTransId="{E35F7DC2-0A43-48C2-850A-DABEBB204F45}" sibTransId="{40A07E8D-3DC3-493E-86EA-638D6FEA3C95}"/>
    <dgm:cxn modelId="{A57890C3-7557-4B59-AC0F-49B635A454AA}" type="presOf" srcId="{C3FE84A0-B7C3-4C6C-8843-EEE774C4375D}" destId="{8F02B1FC-E9BA-4A76-8E18-4390A8BA6977}" srcOrd="0" destOrd="0" presId="urn:microsoft.com/office/officeart/2005/8/layout/chevron2"/>
    <dgm:cxn modelId="{997BF0D2-3988-4E98-85C0-A74EDD2D294D}" srcId="{138B186A-7891-47DB-B934-B020EC147B6D}" destId="{5CFF7D3E-DA95-4F7F-BDFE-DC42CB38212E}" srcOrd="1" destOrd="0" parTransId="{FB56E234-B6CB-453E-AFF2-CEF2898DC786}" sibTransId="{55ECF612-1B3D-472B-B491-5E31CAF2B317}"/>
    <dgm:cxn modelId="{459FCCE0-D90B-4440-AC78-EC793DEAE2E9}" srcId="{C3FE84A0-B7C3-4C6C-8843-EEE774C4375D}" destId="{9C9477CF-13B4-4DED-BA18-6989A6A08DAB}" srcOrd="1" destOrd="0" parTransId="{8C33DBBC-AC19-4FCA-9AD9-C38E7A8A1A79}" sibTransId="{14060CEA-043D-4E5D-946C-6FCB7F3B30FE}"/>
    <dgm:cxn modelId="{54A8F0E9-F789-43CE-AC9A-8BA4408A5704}" type="presOf" srcId="{B210918B-AB32-4FD7-A280-D1675D6FBEFE}" destId="{C9518D06-DA4E-49F6-9DCC-A7A51330096B}" srcOrd="0" destOrd="1" presId="urn:microsoft.com/office/officeart/2005/8/layout/chevron2"/>
    <dgm:cxn modelId="{B298A0EE-B13A-4001-8B3B-59E36D54EDEC}" type="presOf" srcId="{DA764BA7-794A-4B25-A151-BAF540A3588F}" destId="{C9518D06-DA4E-49F6-9DCC-A7A51330096B}" srcOrd="0" destOrd="0" presId="urn:microsoft.com/office/officeart/2005/8/layout/chevron2"/>
    <dgm:cxn modelId="{C374FAF3-53A2-4738-A6C6-F77FED27F205}" type="presOf" srcId="{CEA2A2E2-783D-4609-943E-46BF2F4F236C}" destId="{037FC131-2E86-407B-8C18-80E792673314}" srcOrd="0" destOrd="0" presId="urn:microsoft.com/office/officeart/2005/8/layout/chevron2"/>
    <dgm:cxn modelId="{094BE6F7-CF75-42AC-9A99-DC1ACC6B5C07}" type="presOf" srcId="{5FD9FD6F-B9AB-497E-93A7-32DFD0B27E7C}" destId="{41F17D3C-6F0D-4FDB-9A26-88067BA7F4B4}" srcOrd="0" destOrd="0" presId="urn:microsoft.com/office/officeart/2005/8/layout/chevron2"/>
    <dgm:cxn modelId="{8C08FCFC-4078-4065-B93C-F413E249B838}" srcId="{8BCA820A-A0B8-45F9-9ADF-90B5BA11C40C}" destId="{DA764BA7-794A-4B25-A151-BAF540A3588F}" srcOrd="0" destOrd="0" parTransId="{583B15CB-E91B-413F-8A06-69A18652FD7F}" sibTransId="{C36D4DEF-508E-4A4C-8CC7-3EB86E503809}"/>
    <dgm:cxn modelId="{194DCACF-DC2A-4B10-B5D7-9F02459EBCDB}" type="presParOf" srcId="{C5548E38-3614-4C21-88A3-82C87EC0E79C}" destId="{A02BCD0F-BC0C-4B96-95E8-17D09C70403B}" srcOrd="0" destOrd="0" presId="urn:microsoft.com/office/officeart/2005/8/layout/chevron2"/>
    <dgm:cxn modelId="{D6A7CA25-2BC1-4DEC-A70F-12BA2625B078}" type="presParOf" srcId="{A02BCD0F-BC0C-4B96-95E8-17D09C70403B}" destId="{CD95023B-9BE2-491A-9608-E9E63CD19796}" srcOrd="0" destOrd="0" presId="urn:microsoft.com/office/officeart/2005/8/layout/chevron2"/>
    <dgm:cxn modelId="{FAB63903-7550-4332-A412-C656977DEFD6}" type="presParOf" srcId="{A02BCD0F-BC0C-4B96-95E8-17D09C70403B}" destId="{C9518D06-DA4E-49F6-9DCC-A7A51330096B}" srcOrd="1" destOrd="0" presId="urn:microsoft.com/office/officeart/2005/8/layout/chevron2"/>
    <dgm:cxn modelId="{9752D43C-D42A-4138-8395-37E137EA9520}" type="presParOf" srcId="{C5548E38-3614-4C21-88A3-82C87EC0E79C}" destId="{D47631CE-28E7-46DD-A683-7D7009AC4271}" srcOrd="1" destOrd="0" presId="urn:microsoft.com/office/officeart/2005/8/layout/chevron2"/>
    <dgm:cxn modelId="{5CC87DF0-CAAE-4530-80D9-73C33F914DD6}" type="presParOf" srcId="{C5548E38-3614-4C21-88A3-82C87EC0E79C}" destId="{CB0C0641-B1DA-4E3D-97DE-40D2E44BEC57}" srcOrd="2" destOrd="0" presId="urn:microsoft.com/office/officeart/2005/8/layout/chevron2"/>
    <dgm:cxn modelId="{37916A62-4AEE-4F30-A000-A2A4EF5DC096}" type="presParOf" srcId="{CB0C0641-B1DA-4E3D-97DE-40D2E44BEC57}" destId="{FB3EF654-01C4-4153-B675-B76EB018038C}" srcOrd="0" destOrd="0" presId="urn:microsoft.com/office/officeart/2005/8/layout/chevron2"/>
    <dgm:cxn modelId="{64799224-9240-4ABF-B795-5F9E656ACA69}" type="presParOf" srcId="{CB0C0641-B1DA-4E3D-97DE-40D2E44BEC57}" destId="{1D911216-D66A-4878-9811-988C3D584DCF}" srcOrd="1" destOrd="0" presId="urn:microsoft.com/office/officeart/2005/8/layout/chevron2"/>
    <dgm:cxn modelId="{21F6DF5F-7E87-4512-A18B-892BF53ABD06}" type="presParOf" srcId="{C5548E38-3614-4C21-88A3-82C87EC0E79C}" destId="{717FA615-4E34-47F7-80BA-16C23371034C}" srcOrd="3" destOrd="0" presId="urn:microsoft.com/office/officeart/2005/8/layout/chevron2"/>
    <dgm:cxn modelId="{941938F2-ED09-4CCC-9627-04DE03C2C419}" type="presParOf" srcId="{C5548E38-3614-4C21-88A3-82C87EC0E79C}" destId="{B5B56222-BCB7-40ED-AFC7-94B64AA19767}" srcOrd="4" destOrd="0" presId="urn:microsoft.com/office/officeart/2005/8/layout/chevron2"/>
    <dgm:cxn modelId="{7DDCF5F8-2A5A-4F6B-B39E-E25C02005593}" type="presParOf" srcId="{B5B56222-BCB7-40ED-AFC7-94B64AA19767}" destId="{96F98F36-5E45-435D-9D5E-644B9696A9E6}" srcOrd="0" destOrd="0" presId="urn:microsoft.com/office/officeart/2005/8/layout/chevron2"/>
    <dgm:cxn modelId="{CB3DEF23-3911-4AD1-854D-1AF162B984E8}" type="presParOf" srcId="{B5B56222-BCB7-40ED-AFC7-94B64AA19767}" destId="{41F17D3C-6F0D-4FDB-9A26-88067BA7F4B4}" srcOrd="1" destOrd="0" presId="urn:microsoft.com/office/officeart/2005/8/layout/chevron2"/>
    <dgm:cxn modelId="{01392CBF-4290-4D56-8374-FD80E1BF4772}" type="presParOf" srcId="{C5548E38-3614-4C21-88A3-82C87EC0E79C}" destId="{8DEBB6D6-86B4-4645-B1BF-6379570FE125}" srcOrd="5" destOrd="0" presId="urn:microsoft.com/office/officeart/2005/8/layout/chevron2"/>
    <dgm:cxn modelId="{5E17AB74-E6D3-4D79-86AB-E17C10473C6E}" type="presParOf" srcId="{C5548E38-3614-4C21-88A3-82C87EC0E79C}" destId="{DF031C1C-E53F-464E-820E-8EAD0DE3B494}" srcOrd="6" destOrd="0" presId="urn:microsoft.com/office/officeart/2005/8/layout/chevron2"/>
    <dgm:cxn modelId="{747DF725-686B-4CE0-8F16-D620BCD3697A}" type="presParOf" srcId="{DF031C1C-E53F-464E-820E-8EAD0DE3B494}" destId="{8F02B1FC-E9BA-4A76-8E18-4390A8BA6977}" srcOrd="0" destOrd="0" presId="urn:microsoft.com/office/officeart/2005/8/layout/chevron2"/>
    <dgm:cxn modelId="{12F9BA1B-32E4-4A4A-8367-54F984F0BBF2}" type="presParOf" srcId="{DF031C1C-E53F-464E-820E-8EAD0DE3B494}" destId="{037FC131-2E86-407B-8C18-80E792673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815BA-8005-4DAD-9A27-AC96F59A741D}">
      <dsp:nvSpPr>
        <dsp:cNvPr id="0" name=""/>
        <dsp:cNvSpPr/>
      </dsp:nvSpPr>
      <dsp:spPr>
        <a:xfrm>
          <a:off x="0" y="611054"/>
          <a:ext cx="1014387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311AC-D2CA-4688-A3A9-EA522FCC19A4}">
      <dsp:nvSpPr>
        <dsp:cNvPr id="0" name=""/>
        <dsp:cNvSpPr/>
      </dsp:nvSpPr>
      <dsp:spPr>
        <a:xfrm>
          <a:off x="507193" y="5894"/>
          <a:ext cx="8140965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Testbed for emulating realistic cyber-power networks facilitating distributed optimization-based applications</a:t>
          </a:r>
        </a:p>
      </dsp:txBody>
      <dsp:txXfrm>
        <a:off x="566276" y="64977"/>
        <a:ext cx="8022799" cy="1092154"/>
      </dsp:txXfrm>
    </dsp:sp>
    <dsp:sp modelId="{A652FAE8-5EA9-4868-AB21-35A965273883}">
      <dsp:nvSpPr>
        <dsp:cNvPr id="0" name=""/>
        <dsp:cNvSpPr/>
      </dsp:nvSpPr>
      <dsp:spPr>
        <a:xfrm>
          <a:off x="0" y="2470814"/>
          <a:ext cx="1014387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16FCC-1EC9-4E00-B788-17D60C265C0E}">
      <dsp:nvSpPr>
        <dsp:cNvPr id="0" name=""/>
        <dsp:cNvSpPr/>
      </dsp:nvSpPr>
      <dsp:spPr>
        <a:xfrm>
          <a:off x="507193" y="1865654"/>
          <a:ext cx="8171711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Generic distributed coordination algorithm capable of identifying neighboring controllers -- facilitating inter-controller communication</a:t>
          </a:r>
        </a:p>
      </dsp:txBody>
      <dsp:txXfrm>
        <a:off x="566276" y="1924737"/>
        <a:ext cx="8053545" cy="1092154"/>
      </dsp:txXfrm>
    </dsp:sp>
    <dsp:sp modelId="{D36CCA40-8BC7-4858-974B-F2B97D9AE18A}">
      <dsp:nvSpPr>
        <dsp:cNvPr id="0" name=""/>
        <dsp:cNvSpPr/>
      </dsp:nvSpPr>
      <dsp:spPr>
        <a:xfrm>
          <a:off x="0" y="4330574"/>
          <a:ext cx="1014387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91164-5993-4D05-981B-4339CD68A4A9}">
      <dsp:nvSpPr>
        <dsp:cNvPr id="0" name=""/>
        <dsp:cNvSpPr/>
      </dsp:nvSpPr>
      <dsp:spPr>
        <a:xfrm>
          <a:off x="507193" y="3725414"/>
          <a:ext cx="816603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Implemented realistic cyber-attacks (specifically, Man in the Middle and the Denial-of-Service attacks) within Mininet network emulator with the capability of attacking multiple hosts in the communication layer</a:t>
          </a:r>
        </a:p>
      </dsp:txBody>
      <dsp:txXfrm>
        <a:off x="566276" y="3784497"/>
        <a:ext cx="804786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023B-9BE2-491A-9608-E9E63CD19796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Developed</a:t>
          </a:r>
        </a:p>
      </dsp:txBody>
      <dsp:txXfrm rot="-5400000">
        <a:off x="2" y="514254"/>
        <a:ext cx="1023201" cy="438516"/>
      </dsp:txXfrm>
    </dsp:sp>
    <dsp:sp modelId="{C9518D06-DA4E-49F6-9DCC-A7A51330096B}">
      <dsp:nvSpPr>
        <dsp:cNvPr id="0" name=""/>
        <dsp:cNvSpPr/>
      </dsp:nvSpPr>
      <dsp:spPr>
        <a:xfrm rot="5400000">
          <a:off x="5801984" y="-4776129"/>
          <a:ext cx="950116" cy="10507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Testbed for cyber-power system with network emulator for distributed control application.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coordination algorithm for distributed control application.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Modeled realistic cyberattacks to test performance of distributed control application</a:t>
          </a:r>
        </a:p>
      </dsp:txBody>
      <dsp:txXfrm rot="-5400000">
        <a:off x="1023202" y="49034"/>
        <a:ext cx="10461301" cy="857354"/>
      </dsp:txXfrm>
    </dsp:sp>
    <dsp:sp modelId="{FB3EF654-01C4-4153-B675-B76EB018038C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Analyzed</a:t>
          </a:r>
        </a:p>
      </dsp:txBody>
      <dsp:txXfrm rot="-5400000">
        <a:off x="2" y="1831468"/>
        <a:ext cx="1023201" cy="438516"/>
      </dsp:txXfrm>
    </dsp:sp>
    <dsp:sp modelId="{1D911216-D66A-4878-9811-988C3D584DCF}">
      <dsp:nvSpPr>
        <dsp:cNvPr id="0" name=""/>
        <dsp:cNvSpPr/>
      </dsp:nvSpPr>
      <dsp:spPr>
        <a:xfrm rot="5400000">
          <a:off x="5801984" y="-3458915"/>
          <a:ext cx="950116" cy="10507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Performance of distributed control during different cyber-attacks.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Effects of cyber-attacks on distributed volt-var control in different nodes of the distribution system.</a:t>
          </a:r>
        </a:p>
      </dsp:txBody>
      <dsp:txXfrm rot="-5400000">
        <a:off x="1023202" y="1366248"/>
        <a:ext cx="10461301" cy="857354"/>
      </dsp:txXfrm>
    </dsp:sp>
    <dsp:sp modelId="{96F98F36-5E45-435D-9D5E-644B9696A9E6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Findings</a:t>
          </a:r>
        </a:p>
      </dsp:txBody>
      <dsp:txXfrm rot="-5400000">
        <a:off x="2" y="3148682"/>
        <a:ext cx="1023201" cy="438516"/>
      </dsp:txXfrm>
    </dsp:sp>
    <dsp:sp modelId="{41F17D3C-6F0D-4FDB-9A26-88067BA7F4B4}">
      <dsp:nvSpPr>
        <dsp:cNvPr id="0" name=""/>
        <dsp:cNvSpPr/>
      </dsp:nvSpPr>
      <dsp:spPr>
        <a:xfrm rot="5400000">
          <a:off x="5801984" y="-2141700"/>
          <a:ext cx="950116" cy="10507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control is not immune to cyber-attacks.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controllers need to be able to identify cyber-attacks and isolate rogue nodes and self-organize.</a:t>
          </a:r>
        </a:p>
      </dsp:txBody>
      <dsp:txXfrm rot="-5400000">
        <a:off x="1023202" y="2683463"/>
        <a:ext cx="10461301" cy="857354"/>
      </dsp:txXfrm>
    </dsp:sp>
    <dsp:sp modelId="{8F02B1FC-E9BA-4A76-8E18-4390A8BA6977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Advantages</a:t>
          </a:r>
        </a:p>
      </dsp:txBody>
      <dsp:txXfrm rot="-5400000">
        <a:off x="2" y="4465896"/>
        <a:ext cx="1023201" cy="438516"/>
      </dsp:txXfrm>
    </dsp:sp>
    <dsp:sp modelId="{037FC131-2E86-407B-8C18-80E792673314}">
      <dsp:nvSpPr>
        <dsp:cNvPr id="0" name=""/>
        <dsp:cNvSpPr/>
      </dsp:nvSpPr>
      <dsp:spPr>
        <a:xfrm rot="5400000">
          <a:off x="5801984" y="-824486"/>
          <a:ext cx="950116" cy="10507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Developed cyber-power test-bed can be utilized to analyze the robustness of any distributed control/optimization algorithms in the event of cyber-attacks.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Comparison between centralized and distributed controllers can be done easily in this test-bed to select the most feasible controller for a given distribution system.</a:t>
          </a:r>
        </a:p>
      </dsp:txBody>
      <dsp:txXfrm rot="-5400000">
        <a:off x="1023202" y="4000677"/>
        <a:ext cx="10461301" cy="85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C5195-4858-4D49-B298-AD137E7741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6D05E-D9F7-4B6C-A94C-EDB4AE5C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E089-C95F-4479-B4FB-54E0CB45C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9287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fld id="{1ED4CC2F-9A5A-4D4C-B312-C02D02C15645}" type="datetimeFigureOut">
              <a:rPr lang="en-US" smtClean="0"/>
              <a:pPr/>
              <a:t>5/1/2022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928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1EA7A29F-7E11-C442-AEF4-8AE208DF96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AE0FE-BCFC-2B41-B0A5-58A0D1C7A333}"/>
              </a:ext>
            </a:extLst>
          </p:cNvPr>
          <p:cNvSpPr/>
          <p:nvPr userDrawn="1"/>
        </p:nvSpPr>
        <p:spPr>
          <a:xfrm>
            <a:off x="-1320" y="1"/>
            <a:ext cx="12188249" cy="9038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4FC4493-29F1-264F-A64D-C6FD8BC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8" y="0"/>
            <a:ext cx="11715574" cy="90525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72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B4D3-606F-45D6-B008-3040061ECF75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0AE00-8558-42D2-B54E-7FDEB197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8E2F-7CA7-4114-97B3-F86C27E879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DECC82-86E5-4BEF-A5C0-04EE47C6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27" y="107119"/>
            <a:ext cx="11303875" cy="12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Cyber-Power Testbed for Analyzing Distributed Control Performance during Cyber-Events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628C-09DD-4DA5-BE47-D02720E187BC}"/>
              </a:ext>
            </a:extLst>
          </p:cNvPr>
          <p:cNvSpPr txBox="1"/>
          <p:nvPr/>
        </p:nvSpPr>
        <p:spPr>
          <a:xfrm>
            <a:off x="200134" y="3777494"/>
            <a:ext cx="117479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Partha S. Sarker, Niloy Patari, Brian Ha, Subir Majumder and Anurag K. Srivastava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5084A2E-527A-4BEB-9654-8F41541C0FCC}"/>
              </a:ext>
            </a:extLst>
          </p:cNvPr>
          <p:cNvSpPr txBox="1">
            <a:spLocks/>
          </p:cNvSpPr>
          <p:nvPr/>
        </p:nvSpPr>
        <p:spPr>
          <a:xfrm>
            <a:off x="3671711" y="2029635"/>
            <a:ext cx="4848578" cy="87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prstClr val="white"/>
                </a:solidFill>
                <a:latin typeface="Calibri Light"/>
              </a:rPr>
              <a:t>MSCPES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F1CDF-770F-4B74-98F4-6C3D18CE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03" y="6136107"/>
            <a:ext cx="2020618" cy="66736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0D9B5D-E91D-0339-64C8-A3B21835C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" y="6136107"/>
            <a:ext cx="1536042" cy="6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98F1-FDC7-426B-924D-EA4AFEA4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8" y="0"/>
            <a:ext cx="11715574" cy="905256"/>
          </a:xfrm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ABB23-CC99-5EB3-4052-0DB51B4B0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37" y="1417320"/>
            <a:ext cx="4311158" cy="492180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7C800A-E8EB-D013-3077-3A0E0F3FDBC7}"/>
              </a:ext>
            </a:extLst>
          </p:cNvPr>
          <p:cNvSpPr txBox="1">
            <a:spLocks/>
          </p:cNvSpPr>
          <p:nvPr/>
        </p:nvSpPr>
        <p:spPr>
          <a:xfrm>
            <a:off x="249005" y="1171852"/>
            <a:ext cx="7068332" cy="561068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Typical control center-based approaches pose significant coordination and scalability challenges </a:t>
            </a:r>
          </a:p>
          <a:p>
            <a:r>
              <a:rPr lang="en-US" dirty="0">
                <a:ea typeface="+mn-lt"/>
                <a:cs typeface="+mn-lt"/>
              </a:rPr>
              <a:t>Centralized control center-based architecture with single-point of failure (with backup)</a:t>
            </a:r>
            <a:r>
              <a:rPr lang="en-US" dirty="0"/>
              <a:t> --&gt; Vulnerable information and communication technologies (ICTs)</a:t>
            </a:r>
            <a:endParaRPr lang="en-US" dirty="0">
              <a:cs typeface="Calibri"/>
            </a:endParaRPr>
          </a:p>
          <a:p>
            <a:r>
              <a:rPr lang="en-US" dirty="0"/>
              <a:t>Distributed controls --&gt; Data need not be aggregated at centralized location </a:t>
            </a:r>
            <a:endParaRPr lang="en-US" dirty="0">
              <a:cs typeface="Calibri"/>
            </a:endParaRPr>
          </a:p>
          <a:p>
            <a:r>
              <a:rPr lang="en-US" dirty="0"/>
              <a:t>Distributed techniques need to be evaluated with actual ICTs based network under realistic cyber-attacks</a:t>
            </a: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4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23D-0F82-3F79-06EB-BEBD4C76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2ED01A-7AB7-172D-4CEF-F34CA77EF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750651"/>
              </p:ext>
            </p:extLst>
          </p:nvPr>
        </p:nvGraphicFramePr>
        <p:xfrm>
          <a:off x="867837" y="1108953"/>
          <a:ext cx="10143873" cy="536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FD1F-45F1-F6BC-1790-4E849B8F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Cyber-Power Test-bed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3CACE-5D73-E564-9C01-8DAD3797657D}"/>
              </a:ext>
            </a:extLst>
          </p:cNvPr>
          <p:cNvSpPr txBox="1"/>
          <p:nvPr/>
        </p:nvSpPr>
        <p:spPr>
          <a:xfrm>
            <a:off x="235018" y="1544715"/>
            <a:ext cx="562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Power System Layer : Developed with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NimbusRomNo9L-ReguItal"/>
              </a:rPr>
              <a:t>OpenDSS</a:t>
            </a:r>
            <a:r>
              <a:rPr lang="en-US" sz="20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6F1A9-3931-0432-294C-A4F89165E89D}"/>
              </a:ext>
            </a:extLst>
          </p:cNvPr>
          <p:cNvSpPr txBox="1"/>
          <p:nvPr/>
        </p:nvSpPr>
        <p:spPr>
          <a:xfrm>
            <a:off x="235018" y="2538116"/>
            <a:ext cx="448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Cyber Layer: Developed with Mininet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30E2A-F272-F37E-A3B0-050A4AC658EE}"/>
              </a:ext>
            </a:extLst>
          </p:cNvPr>
          <p:cNvSpPr txBox="1"/>
          <p:nvPr/>
        </p:nvSpPr>
        <p:spPr>
          <a:xfrm>
            <a:off x="235018" y="3611998"/>
            <a:ext cx="511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Application Layer : Developed with Python</a:t>
            </a:r>
            <a:r>
              <a:rPr lang="en-US" sz="2000" b="1" dirty="0"/>
              <a:t> </a:t>
            </a: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EF230566-19EE-3250-CD18-A31F333C6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813" r="1244"/>
          <a:stretch/>
        </p:blipFill>
        <p:spPr>
          <a:xfrm>
            <a:off x="6532890" y="3765422"/>
            <a:ext cx="4803776" cy="2828780"/>
          </a:xfrm>
          <a:prstGeom prst="rect">
            <a:avLst/>
          </a:prstGeom>
          <a:ln w="38100">
            <a:noFill/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F3B59B-2D22-861B-1845-3C853436887D}"/>
              </a:ext>
            </a:extLst>
          </p:cNvPr>
          <p:cNvSpPr/>
          <p:nvPr/>
        </p:nvSpPr>
        <p:spPr>
          <a:xfrm>
            <a:off x="6464308" y="3539971"/>
            <a:ext cx="4953001" cy="3284027"/>
          </a:xfrm>
          <a:prstGeom prst="rect">
            <a:avLst/>
          </a:prstGeom>
          <a:solidFill>
            <a:schemeClr val="tx1">
              <a:alpha val="2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softEdge rad="0"/>
          </a:effectLst>
          <a:scene3d>
            <a:camera prst="perspectiveRelaxedModerately" fov="3900000">
              <a:rot lat="189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2AFBDF8-FE24-D8BF-84A1-F774E9979B24}"/>
              </a:ext>
            </a:extLst>
          </p:cNvPr>
          <p:cNvSpPr/>
          <p:nvPr/>
        </p:nvSpPr>
        <p:spPr>
          <a:xfrm rot="10800000">
            <a:off x="7207388" y="3504346"/>
            <a:ext cx="228278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54074B-D446-87F9-C0FE-400CA0651D53}"/>
              </a:ext>
            </a:extLst>
          </p:cNvPr>
          <p:cNvSpPr/>
          <p:nvPr/>
        </p:nvSpPr>
        <p:spPr>
          <a:xfrm>
            <a:off x="10606792" y="3779763"/>
            <a:ext cx="259973" cy="76487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C3D6D8-1C02-F886-83F5-693F00D8CC84}"/>
              </a:ext>
            </a:extLst>
          </p:cNvPr>
          <p:cNvGrpSpPr/>
          <p:nvPr/>
        </p:nvGrpSpPr>
        <p:grpSpPr>
          <a:xfrm>
            <a:off x="6718244" y="1716247"/>
            <a:ext cx="4393019" cy="2590233"/>
            <a:chOff x="3522279" y="1513175"/>
            <a:chExt cx="4393019" cy="2590233"/>
          </a:xfrm>
          <a:solidFill>
            <a:schemeClr val="tx1">
              <a:alpha val="18000"/>
            </a:schemeClr>
          </a:solidFill>
          <a:scene3d>
            <a:camera prst="perspectiveRelaxedModerately" fov="3900000">
              <a:rot lat="18900000" lon="0" rev="0"/>
            </a:camera>
            <a:lightRig rig="threePt" dir="t"/>
          </a:scene3d>
        </p:grpSpPr>
        <p:pic>
          <p:nvPicPr>
            <p:cNvPr id="16" name="Picture 1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81F491D2-784D-4D71-4022-5A88A207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307" y="305602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7" name="Picture 16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C553B790-45B2-5C49-5613-1C03CE22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491" y="304585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8" name="Picture 1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DAA1254-84DD-6BA6-9B4A-696BF9DD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672" y="301706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9" name="Picture 1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307C747-4D22-AC26-0D3A-4CC65D391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24" y="300798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0" name="Picture 1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EE7FA28-ACD3-72EA-5D9B-73ADD4702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404" y="2973775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1" name="Picture 2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04B208D7-BD9B-505B-1BBA-783EC208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019" y="234420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2" name="Picture 2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5FC7AAF-6DE6-4EA4-BD9E-2895E5ADF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911" y="2367114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3" name="Picture 2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0D1D661-7E3D-13FE-166B-43E855C6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309" y="2353837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4" name="Picture 2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C7BF48D4-B7D2-22F4-F947-E9EBEDA4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296" y="238272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5" name="Picture 2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F743D40-8519-1B8B-1C7B-7F442AA99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244" y="2394101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13FCEE-EC60-2788-83F3-60DE9997D7C3}"/>
                </a:ext>
              </a:extLst>
            </p:cNvPr>
            <p:cNvSpPr txBox="1"/>
            <p:nvPr/>
          </p:nvSpPr>
          <p:spPr>
            <a:xfrm>
              <a:off x="3881443" y="2856680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68429C-8557-5DAE-1FCC-25CF51340D8A}"/>
                </a:ext>
              </a:extLst>
            </p:cNvPr>
            <p:cNvSpPr txBox="1"/>
            <p:nvPr/>
          </p:nvSpPr>
          <p:spPr>
            <a:xfrm>
              <a:off x="4725357" y="285681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37003D-ED9B-548D-A586-4FDDAE96729D}"/>
                </a:ext>
              </a:extLst>
            </p:cNvPr>
            <p:cNvSpPr txBox="1"/>
            <p:nvPr/>
          </p:nvSpPr>
          <p:spPr>
            <a:xfrm>
              <a:off x="6191707" y="2801467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h692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647EC2-5465-E578-7037-9DB27DE269B3}"/>
                </a:ext>
              </a:extLst>
            </p:cNvPr>
            <p:cNvSpPr txBox="1"/>
            <p:nvPr/>
          </p:nvSpPr>
          <p:spPr>
            <a:xfrm>
              <a:off x="6959861" y="27758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F2CAF3-5742-48B3-CD92-45FB4E95DC21}"/>
                </a:ext>
              </a:extLst>
            </p:cNvPr>
            <p:cNvSpPr txBox="1"/>
            <p:nvPr/>
          </p:nvSpPr>
          <p:spPr>
            <a:xfrm>
              <a:off x="4492930" y="217757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h645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55597-BF5E-F2FD-B5D8-AB46BCA86D3B}"/>
                </a:ext>
              </a:extLst>
            </p:cNvPr>
            <p:cNvSpPr txBox="1"/>
            <p:nvPr/>
          </p:nvSpPr>
          <p:spPr>
            <a:xfrm>
              <a:off x="6167783" y="21661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716D21-A8AB-C0F4-7161-C4AE9F499A08}"/>
                </a:ext>
              </a:extLst>
            </p:cNvPr>
            <p:cNvSpPr txBox="1"/>
            <p:nvPr/>
          </p:nvSpPr>
          <p:spPr>
            <a:xfrm>
              <a:off x="6907290" y="2142174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71BDAD-8BA6-83D3-2861-6FA9DF8567EF}"/>
                </a:ext>
              </a:extLst>
            </p:cNvPr>
            <p:cNvSpPr txBox="1"/>
            <p:nvPr/>
          </p:nvSpPr>
          <p:spPr>
            <a:xfrm>
              <a:off x="4742850" y="3790171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A29502-EE75-265B-9296-08EB65C3BB79}"/>
                </a:ext>
              </a:extLst>
            </p:cNvPr>
            <p:cNvSpPr txBox="1"/>
            <p:nvPr/>
          </p:nvSpPr>
          <p:spPr>
            <a:xfrm>
              <a:off x="5534740" y="377996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65C2AD-A7F7-E3DF-8713-9FC04B352C19}"/>
                </a:ext>
              </a:extLst>
            </p:cNvPr>
            <p:cNvSpPr/>
            <p:nvPr/>
          </p:nvSpPr>
          <p:spPr>
            <a:xfrm>
              <a:off x="3522279" y="1513175"/>
              <a:ext cx="4393019" cy="2590233"/>
            </a:xfrm>
            <a:prstGeom prst="rect">
              <a:avLst/>
            </a:prstGeom>
            <a:grpFill/>
            <a:ln w="76200" cap="flat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6AA340-68BA-15D3-0BD6-C3FBA31DD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8450" y="2459916"/>
              <a:ext cx="447335" cy="951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D88E4F-3713-0F58-E1FE-8A56F7EF7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0775" y="3133545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68A9D8-D307-691D-CB82-6F2551BEB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7500" y="3125740"/>
              <a:ext cx="54864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C2CBA6-9EAB-17CB-38F3-2A9D30E66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7652" y="3098944"/>
              <a:ext cx="45720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2BBAC0-66FE-B404-A5CE-BD9CEF5EC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02" y="3089638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FC88CF-E9B9-3FE0-354E-FCA0C0046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2260" y="2431702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BDC877-D71E-1974-A65F-5551BC4B0B44}"/>
                </a:ext>
              </a:extLst>
            </p:cNvPr>
            <p:cNvCxnSpPr>
              <a:cxnSpLocks/>
            </p:cNvCxnSpPr>
            <p:nvPr/>
          </p:nvCxnSpPr>
          <p:spPr>
            <a:xfrm>
              <a:off x="5764978" y="2444472"/>
              <a:ext cx="548640" cy="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164A34-DD1B-50B4-671E-4D037135D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3901" y="1998790"/>
              <a:ext cx="1755" cy="35490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C4DC14F-3C26-A726-8041-8F88A23A4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7120" y="2450505"/>
              <a:ext cx="694240" cy="5227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275232-A063-FCD6-893E-7D8DB8BFD9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3777" y="2588658"/>
              <a:ext cx="0" cy="4572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55FC70-55BB-9307-D2F9-8090EC14F098}"/>
                </a:ext>
              </a:extLst>
            </p:cNvPr>
            <p:cNvCxnSpPr>
              <a:cxnSpLocks/>
            </p:cNvCxnSpPr>
            <p:nvPr/>
          </p:nvCxnSpPr>
          <p:spPr>
            <a:xfrm>
              <a:off x="4945768" y="3325025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FFDDAB-F1B4-3644-A7AB-C03688883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475" y="3285340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F72B82-A786-6803-A075-3ADC49CC034C}"/>
                </a:ext>
              </a:extLst>
            </p:cNvPr>
            <p:cNvSpPr txBox="1"/>
            <p:nvPr/>
          </p:nvSpPr>
          <p:spPr>
            <a:xfrm>
              <a:off x="5623735" y="2810499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91B62F-6EC0-ECCD-1134-1B6A050A7FE5}"/>
                </a:ext>
              </a:extLst>
            </p:cNvPr>
            <p:cNvSpPr txBox="1"/>
            <p:nvPr/>
          </p:nvSpPr>
          <p:spPr>
            <a:xfrm>
              <a:off x="3861701" y="2192789"/>
              <a:ext cx="529312" cy="2923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h646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EF1606-B798-492A-2EE3-D8C54E92C6AD}"/>
                </a:ext>
              </a:extLst>
            </p:cNvPr>
            <p:cNvSpPr txBox="1"/>
            <p:nvPr/>
          </p:nvSpPr>
          <p:spPr>
            <a:xfrm>
              <a:off x="5112944" y="2234605"/>
              <a:ext cx="530459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pPr algn="ctr"/>
              <a:r>
                <a:rPr lang="en-US" dirty="0"/>
                <a:t>h632</a:t>
              </a:r>
            </a:p>
          </p:txBody>
        </p:sp>
        <p:pic>
          <p:nvPicPr>
            <p:cNvPr id="51" name="Picture 5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D43699E8-FBCB-5305-EC97-6B587BD0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09" y="355966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2" name="Picture 5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EF9C533-626F-0CF2-6FBA-68918DEE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428" y="358845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3" name="Picture 5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CC9BD9A-4DC2-1D26-453A-7A431F609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729" y="1838836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DF299B-0A87-7A61-94EF-EDB1DEAB2FC8}"/>
                </a:ext>
              </a:extLst>
            </p:cNvPr>
            <p:cNvSpPr txBox="1"/>
            <p:nvPr/>
          </p:nvSpPr>
          <p:spPr>
            <a:xfrm>
              <a:off x="5696687" y="178627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h650</a:t>
              </a:r>
            </a:p>
          </p:txBody>
        </p:sp>
      </p:grp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19758A4-A2F4-9BAB-6CEC-88F8FB81A6AC}"/>
              </a:ext>
            </a:extLst>
          </p:cNvPr>
          <p:cNvSpPr/>
          <p:nvPr/>
        </p:nvSpPr>
        <p:spPr>
          <a:xfrm>
            <a:off x="7162743" y="1822875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A0BBBC6-E4AF-DA4A-3A1C-32ACF64E5C27}"/>
              </a:ext>
            </a:extLst>
          </p:cNvPr>
          <p:cNvSpPr/>
          <p:nvPr/>
        </p:nvSpPr>
        <p:spPr>
          <a:xfrm>
            <a:off x="8511297" y="1813996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FA71A502-C8EE-E1E7-5490-7CDE87F56178}"/>
              </a:ext>
            </a:extLst>
          </p:cNvPr>
          <p:cNvSpPr/>
          <p:nvPr/>
        </p:nvSpPr>
        <p:spPr>
          <a:xfrm>
            <a:off x="9916997" y="1822875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233D65-8C8A-9BD8-17A9-0B4D0E8432E8}"/>
              </a:ext>
            </a:extLst>
          </p:cNvPr>
          <p:cNvSpPr txBox="1"/>
          <p:nvPr/>
        </p:nvSpPr>
        <p:spPr>
          <a:xfrm>
            <a:off x="9636336" y="6048079"/>
            <a:ext cx="123042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err="1"/>
              <a:t>OpenDSS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E14A10-B839-EC11-0549-81D38E49C43B}"/>
              </a:ext>
            </a:extLst>
          </p:cNvPr>
          <p:cNvSpPr/>
          <p:nvPr/>
        </p:nvSpPr>
        <p:spPr>
          <a:xfrm>
            <a:off x="6511933" y="772030"/>
            <a:ext cx="4793968" cy="1378541"/>
          </a:xfrm>
          <a:prstGeom prst="rect">
            <a:avLst/>
          </a:prstGeom>
          <a:solidFill>
            <a:schemeClr val="tx1">
              <a:alpha val="1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E98059-88DD-868F-B4D2-A99B7B59C97C}"/>
              </a:ext>
            </a:extLst>
          </p:cNvPr>
          <p:cNvSpPr txBox="1"/>
          <p:nvPr/>
        </p:nvSpPr>
        <p:spPr>
          <a:xfrm>
            <a:off x="6650126" y="1083688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Coordination Application</a:t>
            </a:r>
          </a:p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276334-A34E-7465-8011-AA445CD0FF30}"/>
              </a:ext>
            </a:extLst>
          </p:cNvPr>
          <p:cNvSpPr txBox="1"/>
          <p:nvPr/>
        </p:nvSpPr>
        <p:spPr>
          <a:xfrm>
            <a:off x="8256608" y="1085174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Distributed Optimization Application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350A42-5E8D-48C7-F257-2616B7545716}"/>
              </a:ext>
            </a:extLst>
          </p:cNvPr>
          <p:cNvSpPr txBox="1"/>
          <p:nvPr/>
        </p:nvSpPr>
        <p:spPr>
          <a:xfrm>
            <a:off x="9827762" y="1085174"/>
            <a:ext cx="128350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Cyber</a:t>
            </a:r>
          </a:p>
          <a:p>
            <a:r>
              <a:rPr lang="en-US" dirty="0"/>
              <a:t>Attack</a:t>
            </a:r>
          </a:p>
          <a:p>
            <a:r>
              <a:rPr lang="en-US" dirty="0"/>
              <a:t>Application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4BA3BA-8812-EB42-EE40-14145EB1205B}"/>
              </a:ext>
            </a:extLst>
          </p:cNvPr>
          <p:cNvSpPr txBox="1"/>
          <p:nvPr/>
        </p:nvSpPr>
        <p:spPr>
          <a:xfrm>
            <a:off x="6724865" y="4115284"/>
            <a:ext cx="1383584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Power System 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9482C1-61B0-FE20-CCDE-7E93B1E25981}"/>
              </a:ext>
            </a:extLst>
          </p:cNvPr>
          <p:cNvSpPr txBox="1"/>
          <p:nvPr/>
        </p:nvSpPr>
        <p:spPr>
          <a:xfrm rot="16200000">
            <a:off x="5068894" y="3043859"/>
            <a:ext cx="21559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 Wrapper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215AC3-816F-854C-0862-9E30EEC8A5C7}"/>
              </a:ext>
            </a:extLst>
          </p:cNvPr>
          <p:cNvSpPr txBox="1"/>
          <p:nvPr/>
        </p:nvSpPr>
        <p:spPr>
          <a:xfrm>
            <a:off x="9163250" y="3450261"/>
            <a:ext cx="102611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Mininet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CB63C1-9297-B354-3ADE-4341A8DD05A5}"/>
              </a:ext>
            </a:extLst>
          </p:cNvPr>
          <p:cNvSpPr txBox="1"/>
          <p:nvPr/>
        </p:nvSpPr>
        <p:spPr>
          <a:xfrm>
            <a:off x="10237759" y="3339057"/>
            <a:ext cx="832730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DERs Setpoint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0EB0FB8-C3C5-8EFC-6298-E14E9E9B0835}"/>
              </a:ext>
            </a:extLst>
          </p:cNvPr>
          <p:cNvCxnSpPr>
            <a:cxnSpLocks/>
          </p:cNvCxnSpPr>
          <p:nvPr/>
        </p:nvCxnSpPr>
        <p:spPr>
          <a:xfrm>
            <a:off x="7874209" y="1687056"/>
            <a:ext cx="563117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3E96E0A-B7C1-89C5-574A-8F3E62233B7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6327044" y="3011364"/>
            <a:ext cx="3912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7432B17-F7C2-B968-FC16-280AC0C712DF}"/>
              </a:ext>
            </a:extLst>
          </p:cNvPr>
          <p:cNvCxnSpPr>
            <a:cxnSpLocks/>
            <a:stCxn id="64" idx="3"/>
            <a:endCxn id="59" idx="1"/>
          </p:cNvCxnSpPr>
          <p:nvPr/>
        </p:nvCxnSpPr>
        <p:spPr>
          <a:xfrm rot="5400000" flipH="1" flipV="1">
            <a:off x="5984755" y="1623394"/>
            <a:ext cx="689270" cy="365085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1374773-1D1D-2E95-956B-3C75B531F5BA}"/>
              </a:ext>
            </a:extLst>
          </p:cNvPr>
          <p:cNvCxnSpPr>
            <a:cxnSpLocks/>
            <a:stCxn id="64" idx="1"/>
            <a:endCxn id="12" idx="1"/>
          </p:cNvCxnSpPr>
          <p:nvPr/>
        </p:nvCxnSpPr>
        <p:spPr>
          <a:xfrm rot="16200000" flipH="1">
            <a:off x="5867826" y="4585502"/>
            <a:ext cx="875505" cy="317459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D1092CE-B4B7-9963-2475-1139C6B37D36}"/>
              </a:ext>
            </a:extLst>
          </p:cNvPr>
          <p:cNvSpPr txBox="1"/>
          <p:nvPr/>
        </p:nvSpPr>
        <p:spPr>
          <a:xfrm>
            <a:off x="7146938" y="854881"/>
            <a:ext cx="3284617" cy="430887"/>
          </a:xfrm>
          <a:prstGeom prst="rect">
            <a:avLst/>
          </a:prstGeom>
          <a:noFill/>
          <a:scene3d>
            <a:camera prst="perspectiveRelaxedModerately" fov="3900000">
              <a:rot lat="186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Deployed in Mininet Hosts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F74383-60A8-9FE3-31CF-746739485665}"/>
              </a:ext>
            </a:extLst>
          </p:cNvPr>
          <p:cNvSpPr txBox="1"/>
          <p:nvPr/>
        </p:nvSpPr>
        <p:spPr>
          <a:xfrm>
            <a:off x="253506" y="4605399"/>
            <a:ext cx="46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Python Wrappers binds all three layers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89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3" grpId="0" animBg="1"/>
      <p:bldP spid="1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71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FD1F-45F1-F6BC-1790-4E849B8F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Cyber-Power Test-bed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30E2A-F272-F37E-A3B0-050A4AC658EE}"/>
              </a:ext>
            </a:extLst>
          </p:cNvPr>
          <p:cNvSpPr txBox="1"/>
          <p:nvPr/>
        </p:nvSpPr>
        <p:spPr>
          <a:xfrm>
            <a:off x="227203" y="1127803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Application Layer :</a:t>
            </a:r>
            <a:endParaRPr lang="en-US" sz="2000" b="1" dirty="0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EF230566-19EE-3250-CD18-A31F333C6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813" r="1244"/>
          <a:stretch/>
        </p:blipFill>
        <p:spPr>
          <a:xfrm>
            <a:off x="6532890" y="3765422"/>
            <a:ext cx="4803776" cy="2828780"/>
          </a:xfrm>
          <a:prstGeom prst="rect">
            <a:avLst/>
          </a:prstGeom>
          <a:ln w="38100">
            <a:noFill/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F3B59B-2D22-861B-1845-3C853436887D}"/>
              </a:ext>
            </a:extLst>
          </p:cNvPr>
          <p:cNvSpPr/>
          <p:nvPr/>
        </p:nvSpPr>
        <p:spPr>
          <a:xfrm>
            <a:off x="6464308" y="3539971"/>
            <a:ext cx="4953001" cy="3284027"/>
          </a:xfrm>
          <a:prstGeom prst="rect">
            <a:avLst/>
          </a:prstGeom>
          <a:solidFill>
            <a:schemeClr val="tx1">
              <a:alpha val="2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softEdge rad="0"/>
          </a:effectLst>
          <a:scene3d>
            <a:camera prst="perspectiveRelaxedModerately" fov="3900000">
              <a:rot lat="189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2AFBDF8-FE24-D8BF-84A1-F774E9979B24}"/>
              </a:ext>
            </a:extLst>
          </p:cNvPr>
          <p:cNvSpPr/>
          <p:nvPr/>
        </p:nvSpPr>
        <p:spPr>
          <a:xfrm rot="10800000">
            <a:off x="7207388" y="3504346"/>
            <a:ext cx="228278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54074B-D446-87F9-C0FE-400CA0651D53}"/>
              </a:ext>
            </a:extLst>
          </p:cNvPr>
          <p:cNvSpPr/>
          <p:nvPr/>
        </p:nvSpPr>
        <p:spPr>
          <a:xfrm>
            <a:off x="10606792" y="3779763"/>
            <a:ext cx="259973" cy="76487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C3D6D8-1C02-F886-83F5-693F00D8CC84}"/>
              </a:ext>
            </a:extLst>
          </p:cNvPr>
          <p:cNvGrpSpPr/>
          <p:nvPr/>
        </p:nvGrpSpPr>
        <p:grpSpPr>
          <a:xfrm>
            <a:off x="6718244" y="1716247"/>
            <a:ext cx="4393019" cy="2590233"/>
            <a:chOff x="3522279" y="1513175"/>
            <a:chExt cx="4393019" cy="2590233"/>
          </a:xfrm>
          <a:solidFill>
            <a:schemeClr val="tx1">
              <a:alpha val="18000"/>
            </a:schemeClr>
          </a:solidFill>
          <a:scene3d>
            <a:camera prst="perspectiveRelaxedModerately" fov="3900000">
              <a:rot lat="18900000" lon="0" rev="0"/>
            </a:camera>
            <a:lightRig rig="threePt" dir="t"/>
          </a:scene3d>
        </p:grpSpPr>
        <p:pic>
          <p:nvPicPr>
            <p:cNvPr id="16" name="Picture 1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81F491D2-784D-4D71-4022-5A88A207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307" y="305602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7" name="Picture 16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C553B790-45B2-5C49-5613-1C03CE22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491" y="304585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8" name="Picture 1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DAA1254-84DD-6BA6-9B4A-696BF9DD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672" y="301706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9" name="Picture 1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307C747-4D22-AC26-0D3A-4CC65D391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24" y="300798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0" name="Picture 1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EE7FA28-ACD3-72EA-5D9B-73ADD4702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404" y="2973775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1" name="Picture 2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04B208D7-BD9B-505B-1BBA-783EC208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019" y="234420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2" name="Picture 2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5FC7AAF-6DE6-4EA4-BD9E-2895E5ADF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911" y="2367114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3" name="Picture 2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E0D1D661-7E3D-13FE-166B-43E855C6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309" y="2353837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4" name="Picture 2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C7BF48D4-B7D2-22F4-F947-E9EBEDA4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296" y="238272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5" name="Picture 2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F743D40-8519-1B8B-1C7B-7F442AA99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244" y="2394101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13FCEE-EC60-2788-83F3-60DE9997D7C3}"/>
                </a:ext>
              </a:extLst>
            </p:cNvPr>
            <p:cNvSpPr txBox="1"/>
            <p:nvPr/>
          </p:nvSpPr>
          <p:spPr>
            <a:xfrm>
              <a:off x="3881443" y="2856680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68429C-8557-5DAE-1FCC-25CF51340D8A}"/>
                </a:ext>
              </a:extLst>
            </p:cNvPr>
            <p:cNvSpPr txBox="1"/>
            <p:nvPr/>
          </p:nvSpPr>
          <p:spPr>
            <a:xfrm>
              <a:off x="4725357" y="285681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37003D-ED9B-548D-A586-4FDDAE96729D}"/>
                </a:ext>
              </a:extLst>
            </p:cNvPr>
            <p:cNvSpPr txBox="1"/>
            <p:nvPr/>
          </p:nvSpPr>
          <p:spPr>
            <a:xfrm>
              <a:off x="6191707" y="2801467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h692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647EC2-5465-E578-7037-9DB27DE269B3}"/>
                </a:ext>
              </a:extLst>
            </p:cNvPr>
            <p:cNvSpPr txBox="1"/>
            <p:nvPr/>
          </p:nvSpPr>
          <p:spPr>
            <a:xfrm>
              <a:off x="6959861" y="27758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F2CAF3-5742-48B3-CD92-45FB4E95DC21}"/>
                </a:ext>
              </a:extLst>
            </p:cNvPr>
            <p:cNvSpPr txBox="1"/>
            <p:nvPr/>
          </p:nvSpPr>
          <p:spPr>
            <a:xfrm>
              <a:off x="4492930" y="217757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h645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55597-BF5E-F2FD-B5D8-AB46BCA86D3B}"/>
                </a:ext>
              </a:extLst>
            </p:cNvPr>
            <p:cNvSpPr txBox="1"/>
            <p:nvPr/>
          </p:nvSpPr>
          <p:spPr>
            <a:xfrm>
              <a:off x="6167783" y="21661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716D21-A8AB-C0F4-7161-C4AE9F499A08}"/>
                </a:ext>
              </a:extLst>
            </p:cNvPr>
            <p:cNvSpPr txBox="1"/>
            <p:nvPr/>
          </p:nvSpPr>
          <p:spPr>
            <a:xfrm>
              <a:off x="6907290" y="2142174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71BDAD-8BA6-83D3-2861-6FA9DF8567EF}"/>
                </a:ext>
              </a:extLst>
            </p:cNvPr>
            <p:cNvSpPr txBox="1"/>
            <p:nvPr/>
          </p:nvSpPr>
          <p:spPr>
            <a:xfrm>
              <a:off x="4742850" y="3790171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A29502-EE75-265B-9296-08EB65C3BB79}"/>
                </a:ext>
              </a:extLst>
            </p:cNvPr>
            <p:cNvSpPr txBox="1"/>
            <p:nvPr/>
          </p:nvSpPr>
          <p:spPr>
            <a:xfrm>
              <a:off x="5534740" y="377996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65C2AD-A7F7-E3DF-8713-9FC04B352C19}"/>
                </a:ext>
              </a:extLst>
            </p:cNvPr>
            <p:cNvSpPr/>
            <p:nvPr/>
          </p:nvSpPr>
          <p:spPr>
            <a:xfrm>
              <a:off x="3522279" y="1513175"/>
              <a:ext cx="4393019" cy="2590233"/>
            </a:xfrm>
            <a:prstGeom prst="rect">
              <a:avLst/>
            </a:prstGeom>
            <a:grpFill/>
            <a:ln w="76200" cap="flat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6AA340-68BA-15D3-0BD6-C3FBA31DD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8450" y="2459916"/>
              <a:ext cx="447335" cy="951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D88E4F-3713-0F58-E1FE-8A56F7EF7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0775" y="3133545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68A9D8-D307-691D-CB82-6F2551BEB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7500" y="3125740"/>
              <a:ext cx="54864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C2CBA6-9EAB-17CB-38F3-2A9D30E66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7652" y="3098944"/>
              <a:ext cx="45720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2BBAC0-66FE-B404-A5CE-BD9CEF5EC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02" y="3089638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FC88CF-E9B9-3FE0-354E-FCA0C0046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2260" y="2431702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BDC877-D71E-1974-A65F-5551BC4B0B44}"/>
                </a:ext>
              </a:extLst>
            </p:cNvPr>
            <p:cNvCxnSpPr>
              <a:cxnSpLocks/>
            </p:cNvCxnSpPr>
            <p:nvPr/>
          </p:nvCxnSpPr>
          <p:spPr>
            <a:xfrm>
              <a:off x="5764978" y="2444472"/>
              <a:ext cx="548640" cy="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164A34-DD1B-50B4-671E-4D037135D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3901" y="1998790"/>
              <a:ext cx="1755" cy="35490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C4DC14F-3C26-A726-8041-8F88A23A4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7120" y="2450505"/>
              <a:ext cx="694240" cy="5227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275232-A063-FCD6-893E-7D8DB8BFD9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3777" y="2588658"/>
              <a:ext cx="0" cy="4572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55FC70-55BB-9307-D2F9-8090EC14F098}"/>
                </a:ext>
              </a:extLst>
            </p:cNvPr>
            <p:cNvCxnSpPr>
              <a:cxnSpLocks/>
            </p:cNvCxnSpPr>
            <p:nvPr/>
          </p:nvCxnSpPr>
          <p:spPr>
            <a:xfrm>
              <a:off x="4945768" y="3325025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FFDDAB-F1B4-3644-A7AB-C03688883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475" y="3285340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F72B82-A786-6803-A075-3ADC49CC034C}"/>
                </a:ext>
              </a:extLst>
            </p:cNvPr>
            <p:cNvSpPr txBox="1"/>
            <p:nvPr/>
          </p:nvSpPr>
          <p:spPr>
            <a:xfrm>
              <a:off x="5623735" y="2810499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91B62F-6EC0-ECCD-1134-1B6A050A7FE5}"/>
                </a:ext>
              </a:extLst>
            </p:cNvPr>
            <p:cNvSpPr txBox="1"/>
            <p:nvPr/>
          </p:nvSpPr>
          <p:spPr>
            <a:xfrm>
              <a:off x="3861701" y="2192789"/>
              <a:ext cx="529312" cy="2923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h646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EF1606-B798-492A-2EE3-D8C54E92C6AD}"/>
                </a:ext>
              </a:extLst>
            </p:cNvPr>
            <p:cNvSpPr txBox="1"/>
            <p:nvPr/>
          </p:nvSpPr>
          <p:spPr>
            <a:xfrm>
              <a:off x="5112944" y="2234605"/>
              <a:ext cx="530459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pPr algn="ctr"/>
              <a:r>
                <a:rPr lang="en-US" dirty="0"/>
                <a:t>h632</a:t>
              </a:r>
            </a:p>
          </p:txBody>
        </p:sp>
        <p:pic>
          <p:nvPicPr>
            <p:cNvPr id="51" name="Picture 5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D43699E8-FBCB-5305-EC97-6B587BD0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09" y="355966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2" name="Picture 5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EF9C533-626F-0CF2-6FBA-68918DEE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428" y="358845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3" name="Picture 5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CC9BD9A-4DC2-1D26-453A-7A431F609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729" y="1838836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DF299B-0A87-7A61-94EF-EDB1DEAB2FC8}"/>
                </a:ext>
              </a:extLst>
            </p:cNvPr>
            <p:cNvSpPr txBox="1"/>
            <p:nvPr/>
          </p:nvSpPr>
          <p:spPr>
            <a:xfrm>
              <a:off x="5696687" y="178627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h650</a:t>
              </a:r>
            </a:p>
          </p:txBody>
        </p:sp>
      </p:grp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19758A4-A2F4-9BAB-6CEC-88F8FB81A6AC}"/>
              </a:ext>
            </a:extLst>
          </p:cNvPr>
          <p:cNvSpPr/>
          <p:nvPr/>
        </p:nvSpPr>
        <p:spPr>
          <a:xfrm>
            <a:off x="7162743" y="1822875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A0BBBC6-E4AF-DA4A-3A1C-32ACF64E5C27}"/>
              </a:ext>
            </a:extLst>
          </p:cNvPr>
          <p:cNvSpPr/>
          <p:nvPr/>
        </p:nvSpPr>
        <p:spPr>
          <a:xfrm>
            <a:off x="8511297" y="1813996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FA71A502-C8EE-E1E7-5490-7CDE87F56178}"/>
              </a:ext>
            </a:extLst>
          </p:cNvPr>
          <p:cNvSpPr/>
          <p:nvPr/>
        </p:nvSpPr>
        <p:spPr>
          <a:xfrm>
            <a:off x="9916997" y="1822875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233D65-8C8A-9BD8-17A9-0B4D0E8432E8}"/>
              </a:ext>
            </a:extLst>
          </p:cNvPr>
          <p:cNvSpPr txBox="1"/>
          <p:nvPr/>
        </p:nvSpPr>
        <p:spPr>
          <a:xfrm>
            <a:off x="9636336" y="6048079"/>
            <a:ext cx="123042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err="1"/>
              <a:t>OpenDSS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E14A10-B839-EC11-0549-81D38E49C43B}"/>
              </a:ext>
            </a:extLst>
          </p:cNvPr>
          <p:cNvSpPr/>
          <p:nvPr/>
        </p:nvSpPr>
        <p:spPr>
          <a:xfrm>
            <a:off x="6511933" y="772030"/>
            <a:ext cx="4793968" cy="1378541"/>
          </a:xfrm>
          <a:prstGeom prst="rect">
            <a:avLst/>
          </a:prstGeom>
          <a:solidFill>
            <a:schemeClr val="tx1">
              <a:alpha val="1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E98059-88DD-868F-B4D2-A99B7B59C97C}"/>
              </a:ext>
            </a:extLst>
          </p:cNvPr>
          <p:cNvSpPr txBox="1"/>
          <p:nvPr/>
        </p:nvSpPr>
        <p:spPr>
          <a:xfrm>
            <a:off x="6650126" y="1083688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Coordination Application</a:t>
            </a:r>
          </a:p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276334-A34E-7465-8011-AA445CD0FF30}"/>
              </a:ext>
            </a:extLst>
          </p:cNvPr>
          <p:cNvSpPr txBox="1"/>
          <p:nvPr/>
        </p:nvSpPr>
        <p:spPr>
          <a:xfrm>
            <a:off x="8256608" y="1085174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Distributed Optimization Application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350A42-5E8D-48C7-F257-2616B7545716}"/>
              </a:ext>
            </a:extLst>
          </p:cNvPr>
          <p:cNvSpPr txBox="1"/>
          <p:nvPr/>
        </p:nvSpPr>
        <p:spPr>
          <a:xfrm>
            <a:off x="9827762" y="1085174"/>
            <a:ext cx="128350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Cyber</a:t>
            </a:r>
          </a:p>
          <a:p>
            <a:r>
              <a:rPr lang="en-US" dirty="0"/>
              <a:t>Attack</a:t>
            </a:r>
          </a:p>
          <a:p>
            <a:r>
              <a:rPr lang="en-US" dirty="0"/>
              <a:t>Application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4BA3BA-8812-EB42-EE40-14145EB1205B}"/>
              </a:ext>
            </a:extLst>
          </p:cNvPr>
          <p:cNvSpPr txBox="1"/>
          <p:nvPr/>
        </p:nvSpPr>
        <p:spPr>
          <a:xfrm>
            <a:off x="6724865" y="4115284"/>
            <a:ext cx="1383584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Power System 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9482C1-61B0-FE20-CCDE-7E93B1E25981}"/>
              </a:ext>
            </a:extLst>
          </p:cNvPr>
          <p:cNvSpPr txBox="1"/>
          <p:nvPr/>
        </p:nvSpPr>
        <p:spPr>
          <a:xfrm rot="16200000">
            <a:off x="5068894" y="3043859"/>
            <a:ext cx="21559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 Wrapper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215AC3-816F-854C-0862-9E30EEC8A5C7}"/>
              </a:ext>
            </a:extLst>
          </p:cNvPr>
          <p:cNvSpPr txBox="1"/>
          <p:nvPr/>
        </p:nvSpPr>
        <p:spPr>
          <a:xfrm>
            <a:off x="9163250" y="3450261"/>
            <a:ext cx="102611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Mininet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CB63C1-9297-B354-3ADE-4341A8DD05A5}"/>
              </a:ext>
            </a:extLst>
          </p:cNvPr>
          <p:cNvSpPr txBox="1"/>
          <p:nvPr/>
        </p:nvSpPr>
        <p:spPr>
          <a:xfrm>
            <a:off x="10237759" y="3339057"/>
            <a:ext cx="832730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DERs Setpoint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0EB0FB8-C3C5-8EFC-6298-E14E9E9B0835}"/>
              </a:ext>
            </a:extLst>
          </p:cNvPr>
          <p:cNvCxnSpPr>
            <a:cxnSpLocks/>
          </p:cNvCxnSpPr>
          <p:nvPr/>
        </p:nvCxnSpPr>
        <p:spPr>
          <a:xfrm>
            <a:off x="7874209" y="1687056"/>
            <a:ext cx="563117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3E96E0A-B7C1-89C5-574A-8F3E62233B7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6327044" y="3011364"/>
            <a:ext cx="3912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7432B17-F7C2-B968-FC16-280AC0C712DF}"/>
              </a:ext>
            </a:extLst>
          </p:cNvPr>
          <p:cNvCxnSpPr>
            <a:cxnSpLocks/>
            <a:stCxn id="64" idx="3"/>
            <a:endCxn id="59" idx="1"/>
          </p:cNvCxnSpPr>
          <p:nvPr/>
        </p:nvCxnSpPr>
        <p:spPr>
          <a:xfrm rot="5400000" flipH="1" flipV="1">
            <a:off x="5984755" y="1623394"/>
            <a:ext cx="689270" cy="365085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1374773-1D1D-2E95-956B-3C75B531F5BA}"/>
              </a:ext>
            </a:extLst>
          </p:cNvPr>
          <p:cNvCxnSpPr>
            <a:cxnSpLocks/>
            <a:stCxn id="64" idx="1"/>
            <a:endCxn id="12" idx="1"/>
          </p:cNvCxnSpPr>
          <p:nvPr/>
        </p:nvCxnSpPr>
        <p:spPr>
          <a:xfrm rot="16200000" flipH="1">
            <a:off x="5867826" y="4585502"/>
            <a:ext cx="875505" cy="317459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D1092CE-B4B7-9963-2475-1139C6B37D36}"/>
              </a:ext>
            </a:extLst>
          </p:cNvPr>
          <p:cNvSpPr txBox="1"/>
          <p:nvPr/>
        </p:nvSpPr>
        <p:spPr>
          <a:xfrm>
            <a:off x="7146938" y="854881"/>
            <a:ext cx="3284617" cy="430887"/>
          </a:xfrm>
          <a:prstGeom prst="rect">
            <a:avLst/>
          </a:prstGeom>
          <a:noFill/>
          <a:scene3d>
            <a:camera prst="perspectiveRelaxedModerately" fov="3900000">
              <a:rot lat="186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Deployed in Mininet Hosts</a:t>
            </a:r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C98EAA7-CC9C-6DA5-F355-132A33242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78" y="1709311"/>
            <a:ext cx="3225617" cy="4905774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138320C-A2A9-72B5-D7F4-4BCBAF987E47}"/>
              </a:ext>
            </a:extLst>
          </p:cNvPr>
          <p:cNvGrpSpPr/>
          <p:nvPr/>
        </p:nvGrpSpPr>
        <p:grpSpPr>
          <a:xfrm>
            <a:off x="227203" y="2142915"/>
            <a:ext cx="3054644" cy="851494"/>
            <a:chOff x="0" y="1611461"/>
            <a:chExt cx="3054644" cy="851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86AA2-AA58-3F12-F6BA-FCF9258CF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74" y="1955270"/>
              <a:ext cx="3013570" cy="462047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54B66B-C24B-289A-0660-D98AD919EEB9}"/>
                </a:ext>
              </a:extLst>
            </p:cNvPr>
            <p:cNvSpPr txBox="1"/>
            <p:nvPr/>
          </p:nvSpPr>
          <p:spPr>
            <a:xfrm>
              <a:off x="621384" y="1611461"/>
              <a:ext cx="1679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Node Attributes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5060EFA-46B6-0CA7-8A20-8AC4A685C765}"/>
                </a:ext>
              </a:extLst>
            </p:cNvPr>
            <p:cNvSpPr/>
            <p:nvPr/>
          </p:nvSpPr>
          <p:spPr>
            <a:xfrm>
              <a:off x="0" y="1687056"/>
              <a:ext cx="3054644" cy="7758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C7BA623-89A8-F8E1-4CA0-3FF70F7AC4D5}"/>
              </a:ext>
            </a:extLst>
          </p:cNvPr>
          <p:cNvSpPr txBox="1"/>
          <p:nvPr/>
        </p:nvSpPr>
        <p:spPr>
          <a:xfrm>
            <a:off x="8172471" y="3130443"/>
            <a:ext cx="3270767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effectLst/>
                <a:latin typeface="NimbusRomNo9L-ReguItal"/>
              </a:rPr>
              <a:t>Cyber Attacks: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Man in the Middle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Denial-of-Service attack </a:t>
            </a:r>
          </a:p>
        </p:txBody>
      </p:sp>
    </p:spTree>
    <p:extLst>
      <p:ext uri="{BB962C8B-B14F-4D97-AF65-F5344CB8AC3E}">
        <p14:creationId xmlns:p14="http://schemas.microsoft.com/office/powerpoint/2010/main" val="35062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 txBox="1">
            <a:spLocks noGrp="1"/>
          </p:cNvSpPr>
          <p:nvPr>
            <p:ph type="title"/>
          </p:nvPr>
        </p:nvSpPr>
        <p:spPr>
          <a:xfrm>
            <a:off x="235018" y="0"/>
            <a:ext cx="11715574" cy="9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Helvetica Neue"/>
              <a:buNone/>
            </a:pPr>
            <a:r>
              <a:rPr lang="en-US" dirty="0"/>
              <a:t>Distributed Volt-Var Optimization</a:t>
            </a:r>
            <a:endParaRPr dirty="0"/>
          </a:p>
        </p:txBody>
      </p:sp>
      <p:pic>
        <p:nvPicPr>
          <p:cNvPr id="337" name="Google Shape;3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50" y="1366131"/>
            <a:ext cx="265747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"/>
          <p:cNvSpPr txBox="1"/>
          <p:nvPr/>
        </p:nvSpPr>
        <p:spPr>
          <a:xfrm>
            <a:off x="313350" y="1099825"/>
            <a:ext cx="77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Volt-VAR Optimization (VVO) Problem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50" y="3680600"/>
            <a:ext cx="645762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7"/>
          <p:cNvSpPr txBox="1"/>
          <p:nvPr/>
        </p:nvSpPr>
        <p:spPr>
          <a:xfrm>
            <a:off x="313350" y="3465300"/>
            <a:ext cx="77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Primal-Dual Method for solving the problem above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25" y="4329300"/>
            <a:ext cx="4074901" cy="14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"/>
          <p:cNvSpPr/>
          <p:nvPr/>
        </p:nvSpPr>
        <p:spPr>
          <a:xfrm>
            <a:off x="6202800" y="3004425"/>
            <a:ext cx="1104900" cy="733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7711" y="1435637"/>
            <a:ext cx="5585948" cy="509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1457" y="2994371"/>
            <a:ext cx="333938" cy="25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0752" y="3063714"/>
            <a:ext cx="333938" cy="25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54804" y="5298439"/>
            <a:ext cx="333938" cy="25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9986" y="5520665"/>
            <a:ext cx="443604" cy="1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"/>
          <p:cNvSpPr/>
          <p:nvPr/>
        </p:nvSpPr>
        <p:spPr>
          <a:xfrm>
            <a:off x="9533395" y="5151701"/>
            <a:ext cx="251083" cy="198468"/>
          </a:xfrm>
          <a:custGeom>
            <a:avLst/>
            <a:gdLst/>
            <a:ahLst/>
            <a:cxnLst/>
            <a:rect l="l" t="t" r="r" b="b"/>
            <a:pathLst>
              <a:path w="8382" h="6620" extrusionOk="0">
                <a:moveTo>
                  <a:pt x="0" y="0"/>
                </a:moveTo>
                <a:cubicBezTo>
                  <a:pt x="381" y="1080"/>
                  <a:pt x="889" y="5906"/>
                  <a:pt x="2286" y="6477"/>
                </a:cubicBezTo>
                <a:cubicBezTo>
                  <a:pt x="3683" y="7049"/>
                  <a:pt x="7366" y="3937"/>
                  <a:pt x="8382" y="342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49" name="Google Shape;349;p7"/>
          <p:cNvSpPr/>
          <p:nvPr/>
        </p:nvSpPr>
        <p:spPr>
          <a:xfrm>
            <a:off x="8367517" y="2599204"/>
            <a:ext cx="333938" cy="198588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9299986" y="4885388"/>
            <a:ext cx="333900" cy="1986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10463798" y="2627744"/>
            <a:ext cx="333938" cy="198588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52" name="Google Shape;352;p7"/>
          <p:cNvSpPr/>
          <p:nvPr/>
        </p:nvSpPr>
        <p:spPr>
          <a:xfrm>
            <a:off x="9287645" y="5083166"/>
            <a:ext cx="599549" cy="512508"/>
          </a:xfrm>
          <a:custGeom>
            <a:avLst/>
            <a:gdLst/>
            <a:ahLst/>
            <a:cxnLst/>
            <a:rect l="l" t="t" r="r" b="b"/>
            <a:pathLst>
              <a:path w="20015" h="17095" extrusionOk="0">
                <a:moveTo>
                  <a:pt x="20015" y="5905"/>
                </a:moveTo>
                <a:cubicBezTo>
                  <a:pt x="19285" y="7397"/>
                  <a:pt x="18841" y="13208"/>
                  <a:pt x="15634" y="14859"/>
                </a:cubicBezTo>
                <a:cubicBezTo>
                  <a:pt x="12427" y="16510"/>
                  <a:pt x="3029" y="18288"/>
                  <a:pt x="775" y="15811"/>
                </a:cubicBezTo>
                <a:cubicBezTo>
                  <a:pt x="-1479" y="13335"/>
                  <a:pt x="1886" y="2635"/>
                  <a:pt x="210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3" name="Google Shape;353;p7"/>
          <p:cNvSpPr/>
          <p:nvPr/>
        </p:nvSpPr>
        <p:spPr>
          <a:xfrm>
            <a:off x="8236506" y="2861499"/>
            <a:ext cx="201268" cy="257019"/>
          </a:xfrm>
          <a:custGeom>
            <a:avLst/>
            <a:gdLst/>
            <a:ahLst/>
            <a:cxnLst/>
            <a:rect l="l" t="t" r="r" b="b"/>
            <a:pathLst>
              <a:path w="6719" h="8573" extrusionOk="0">
                <a:moveTo>
                  <a:pt x="6719" y="0"/>
                </a:moveTo>
                <a:cubicBezTo>
                  <a:pt x="5608" y="794"/>
                  <a:pt x="465" y="3334"/>
                  <a:pt x="52" y="4763"/>
                </a:cubicBezTo>
                <a:cubicBezTo>
                  <a:pt x="-361" y="6192"/>
                  <a:pt x="3545" y="7938"/>
                  <a:pt x="4243" y="857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4" name="Google Shape;354;p7"/>
          <p:cNvSpPr/>
          <p:nvPr/>
        </p:nvSpPr>
        <p:spPr>
          <a:xfrm>
            <a:off x="7915394" y="2695889"/>
            <a:ext cx="471012" cy="559697"/>
          </a:xfrm>
          <a:custGeom>
            <a:avLst/>
            <a:gdLst/>
            <a:ahLst/>
            <a:cxnLst/>
            <a:rect l="l" t="t" r="r" b="b"/>
            <a:pathLst>
              <a:path w="15724" h="18669" extrusionOk="0">
                <a:moveTo>
                  <a:pt x="15724" y="18669"/>
                </a:moveTo>
                <a:cubicBezTo>
                  <a:pt x="13375" y="18320"/>
                  <a:pt x="3945" y="19240"/>
                  <a:pt x="1627" y="16573"/>
                </a:cubicBezTo>
                <a:cubicBezTo>
                  <a:pt x="-691" y="13906"/>
                  <a:pt x="-374" y="5429"/>
                  <a:pt x="1817" y="2667"/>
                </a:cubicBezTo>
                <a:cubicBezTo>
                  <a:pt x="4008" y="-95"/>
                  <a:pt x="12612" y="445"/>
                  <a:pt x="14771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5" name="Google Shape;355;p7"/>
          <p:cNvSpPr/>
          <p:nvPr/>
        </p:nvSpPr>
        <p:spPr>
          <a:xfrm>
            <a:off x="10777397" y="2867225"/>
            <a:ext cx="155047" cy="314100"/>
          </a:xfrm>
          <a:custGeom>
            <a:avLst/>
            <a:gdLst/>
            <a:ahLst/>
            <a:cxnLst/>
            <a:rect l="l" t="t" r="r" b="b"/>
            <a:pathLst>
              <a:path w="5176" h="10477" extrusionOk="0">
                <a:moveTo>
                  <a:pt x="0" y="0"/>
                </a:moveTo>
                <a:cubicBezTo>
                  <a:pt x="857" y="794"/>
                  <a:pt x="5017" y="3016"/>
                  <a:pt x="5144" y="4762"/>
                </a:cubicBezTo>
                <a:cubicBezTo>
                  <a:pt x="5271" y="6508"/>
                  <a:pt x="1492" y="9525"/>
                  <a:pt x="762" y="1047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56" name="Google Shape;356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2890" y="2505156"/>
            <a:ext cx="443604" cy="1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70766" y="2505156"/>
            <a:ext cx="443604" cy="1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7"/>
          <p:cNvSpPr/>
          <p:nvPr/>
        </p:nvSpPr>
        <p:spPr>
          <a:xfrm>
            <a:off x="10760292" y="2707311"/>
            <a:ext cx="475296" cy="670803"/>
          </a:xfrm>
          <a:custGeom>
            <a:avLst/>
            <a:gdLst/>
            <a:ahLst/>
            <a:cxnLst/>
            <a:rect l="l" t="t" r="r" b="b"/>
            <a:pathLst>
              <a:path w="15867" h="22375" extrusionOk="0">
                <a:moveTo>
                  <a:pt x="0" y="20193"/>
                </a:moveTo>
                <a:cubicBezTo>
                  <a:pt x="1143" y="20542"/>
                  <a:pt x="4223" y="22637"/>
                  <a:pt x="6858" y="22288"/>
                </a:cubicBezTo>
                <a:cubicBezTo>
                  <a:pt x="9493" y="21939"/>
                  <a:pt x="15367" y="21399"/>
                  <a:pt x="15811" y="18097"/>
                </a:cubicBezTo>
                <a:cubicBezTo>
                  <a:pt x="16256" y="14795"/>
                  <a:pt x="11970" y="5492"/>
                  <a:pt x="9525" y="2476"/>
                </a:cubicBezTo>
                <a:cubicBezTo>
                  <a:pt x="7080" y="-540"/>
                  <a:pt x="2540" y="413"/>
                  <a:pt x="114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59" name="Google Shape;359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53624" y="4953125"/>
            <a:ext cx="650200" cy="2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7"/>
          <p:cNvSpPr/>
          <p:nvPr/>
        </p:nvSpPr>
        <p:spPr>
          <a:xfrm>
            <a:off x="9633876" y="4894363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pic>
        <p:nvPicPr>
          <p:cNvPr id="361" name="Google Shape;36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65149" y="2997425"/>
            <a:ext cx="650200" cy="2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7"/>
          <p:cNvSpPr/>
          <p:nvPr/>
        </p:nvSpPr>
        <p:spPr>
          <a:xfrm>
            <a:off x="8345401" y="2938663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pic>
        <p:nvPicPr>
          <p:cNvPr id="363" name="Google Shape;36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27774" y="2997425"/>
            <a:ext cx="650200" cy="2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"/>
          <p:cNvSpPr/>
          <p:nvPr/>
        </p:nvSpPr>
        <p:spPr>
          <a:xfrm>
            <a:off x="10108026" y="2938663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65" name="Google Shape;365;p7"/>
          <p:cNvSpPr/>
          <p:nvPr/>
        </p:nvSpPr>
        <p:spPr>
          <a:xfrm>
            <a:off x="8906300" y="2490848"/>
            <a:ext cx="1360025" cy="469900"/>
          </a:xfrm>
          <a:custGeom>
            <a:avLst/>
            <a:gdLst/>
            <a:ahLst/>
            <a:cxnLst/>
            <a:rect l="l" t="t" r="r" b="b"/>
            <a:pathLst>
              <a:path w="54401" h="18796" extrusionOk="0">
                <a:moveTo>
                  <a:pt x="0" y="17833"/>
                </a:moveTo>
                <a:cubicBezTo>
                  <a:pt x="3691" y="14864"/>
                  <a:pt x="13078" y="-140"/>
                  <a:pt x="22145" y="20"/>
                </a:cubicBezTo>
                <a:cubicBezTo>
                  <a:pt x="31212" y="181"/>
                  <a:pt x="49025" y="15667"/>
                  <a:pt x="54401" y="187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66" name="Google Shape;366;p7"/>
          <p:cNvSpPr/>
          <p:nvPr/>
        </p:nvSpPr>
        <p:spPr>
          <a:xfrm>
            <a:off x="8841476" y="3309775"/>
            <a:ext cx="1027675" cy="1624800"/>
          </a:xfrm>
          <a:custGeom>
            <a:avLst/>
            <a:gdLst/>
            <a:ahLst/>
            <a:cxnLst/>
            <a:rect l="l" t="t" r="r" b="b"/>
            <a:pathLst>
              <a:path w="41107" h="64992" extrusionOk="0">
                <a:moveTo>
                  <a:pt x="667" y="0"/>
                </a:moveTo>
                <a:cubicBezTo>
                  <a:pt x="1229" y="6820"/>
                  <a:pt x="-2703" y="30089"/>
                  <a:pt x="4037" y="40921"/>
                </a:cubicBezTo>
                <a:cubicBezTo>
                  <a:pt x="10777" y="51753"/>
                  <a:pt x="34929" y="60980"/>
                  <a:pt x="41107" y="6499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67" name="Google Shape;367;p7"/>
          <p:cNvSpPr/>
          <p:nvPr/>
        </p:nvSpPr>
        <p:spPr>
          <a:xfrm>
            <a:off x="9943154" y="3321800"/>
            <a:ext cx="587950" cy="1600725"/>
          </a:xfrm>
          <a:custGeom>
            <a:avLst/>
            <a:gdLst/>
            <a:ahLst/>
            <a:cxnLst/>
            <a:rect l="l" t="t" r="r" b="b"/>
            <a:pathLst>
              <a:path w="23518" h="64029" extrusionOk="0">
                <a:moveTo>
                  <a:pt x="23518" y="0"/>
                </a:moveTo>
                <a:cubicBezTo>
                  <a:pt x="19747" y="3852"/>
                  <a:pt x="4020" y="12438"/>
                  <a:pt x="891" y="23109"/>
                </a:cubicBezTo>
                <a:cubicBezTo>
                  <a:pt x="-2238" y="33781"/>
                  <a:pt x="4100" y="57209"/>
                  <a:pt x="4742" y="64029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68" name="Google Shape;368;p7"/>
          <p:cNvSpPr/>
          <p:nvPr/>
        </p:nvSpPr>
        <p:spPr>
          <a:xfrm>
            <a:off x="7400051" y="6108738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8115400" y="5968100"/>
            <a:ext cx="391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independently solves OPTDIST-VC algorithm based on modified primal-dual method for VVO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C8C8-3722-0855-0FD5-CF9C28E2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 &amp; Results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1632EC9-8D0D-5CD3-CD3C-EC7D953F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" y="3103677"/>
            <a:ext cx="6256421" cy="352813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D61072A-F700-6297-F58B-579B90E4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11" y="3006648"/>
            <a:ext cx="5343081" cy="3528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864CC-9CE8-07AE-2071-D9D14A4A07B8}"/>
              </a:ext>
            </a:extLst>
          </p:cNvPr>
          <p:cNvSpPr txBox="1"/>
          <p:nvPr/>
        </p:nvSpPr>
        <p:spPr>
          <a:xfrm>
            <a:off x="235018" y="1255011"/>
            <a:ext cx="7796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NimbusRomNo9L-ReguItal"/>
              </a:rPr>
              <a:t> Use case: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NimbusRomNo9L-ReguItal"/>
              </a:rPr>
              <a:t>DERs are connected at nodes 671, 684, 675, and 634.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h634 and h671 are under attack with MitM and DoS individually.</a:t>
            </a:r>
          </a:p>
        </p:txBody>
      </p:sp>
    </p:spTree>
    <p:extLst>
      <p:ext uri="{BB962C8B-B14F-4D97-AF65-F5344CB8AC3E}">
        <p14:creationId xmlns:p14="http://schemas.microsoft.com/office/powerpoint/2010/main" val="6014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71C5-29CB-8AD0-CA3F-2EB8AA7C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35E7A6-A63B-E24D-E361-9035792FB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308413"/>
              </p:ext>
            </p:extLst>
          </p:nvPr>
        </p:nvGraphicFramePr>
        <p:xfrm>
          <a:off x="235018" y="1156592"/>
          <a:ext cx="11530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14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8964-5F74-CB27-8BC0-F9A3F340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AED861-8BD6-874F-9449-05710E67BF89}"/>
              </a:ext>
            </a:extLst>
          </p:cNvPr>
          <p:cNvSpPr txBox="1">
            <a:spLocks/>
          </p:cNvSpPr>
          <p:nvPr/>
        </p:nvSpPr>
        <p:spPr>
          <a:xfrm>
            <a:off x="1523999" y="1008669"/>
            <a:ext cx="9144000" cy="215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Acknowledgement to…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 &amp; For Questions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D6CE4-FF2A-7747-EA5A-00065A1F994D}"/>
              </a:ext>
            </a:extLst>
          </p:cNvPr>
          <p:cNvSpPr txBox="1">
            <a:spLocks/>
          </p:cNvSpPr>
          <p:nvPr/>
        </p:nvSpPr>
        <p:spPr>
          <a:xfrm>
            <a:off x="1918926" y="5307291"/>
            <a:ext cx="8354135" cy="145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Partha S. Sarker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ps00030@mix.wvu.edu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78EF200-3EEA-7C79-04C3-694F65632752}"/>
              </a:ext>
            </a:extLst>
          </p:cNvPr>
          <p:cNvSpPr/>
          <p:nvPr/>
        </p:nvSpPr>
        <p:spPr>
          <a:xfrm>
            <a:off x="5619939" y="4296659"/>
            <a:ext cx="952107" cy="1234911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0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6388</TotalTime>
  <Words>467</Words>
  <Application>Microsoft Office PowerPoint</Application>
  <PresentationFormat>Widescreen</PresentationFormat>
  <Paragraphs>98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Neue</vt:lpstr>
      <vt:lpstr>NimbusRomNo9L-ReguItal</vt:lpstr>
      <vt:lpstr>Times New Roman</vt:lpstr>
      <vt:lpstr>Wingdings</vt:lpstr>
      <vt:lpstr>Office Theme</vt:lpstr>
      <vt:lpstr>PowerPoint Presentation</vt:lpstr>
      <vt:lpstr>Motivations</vt:lpstr>
      <vt:lpstr>Contributions</vt:lpstr>
      <vt:lpstr>Cyber-Power Test-bed</vt:lpstr>
      <vt:lpstr>Cyber-Power Test-bed</vt:lpstr>
      <vt:lpstr>Distributed Volt-Var Optimization</vt:lpstr>
      <vt:lpstr>Test Cases &amp; 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Anuradha Annaswamy</dc:creator>
  <cp:lastModifiedBy>Partha Sarathi Sarker</cp:lastModifiedBy>
  <cp:revision>223</cp:revision>
  <dcterms:created xsi:type="dcterms:W3CDTF">2020-11-10T16:49:14Z</dcterms:created>
  <dcterms:modified xsi:type="dcterms:W3CDTF">2022-05-02T03:37:59Z</dcterms:modified>
</cp:coreProperties>
</file>