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2"/>
  </p:notesMasterIdLst>
  <p:sldIdLst>
    <p:sldId id="264" r:id="rId3"/>
    <p:sldId id="269" r:id="rId4"/>
    <p:sldId id="814" r:id="rId5"/>
    <p:sldId id="267" r:id="rId6"/>
    <p:sldId id="1074" r:id="rId7"/>
    <p:sldId id="862" r:id="rId8"/>
    <p:sldId id="260" r:id="rId9"/>
    <p:sldId id="297" r:id="rId10"/>
    <p:sldId id="298" r:id="rId11"/>
    <p:sldId id="1069" r:id="rId12"/>
    <p:sldId id="275" r:id="rId13"/>
    <p:sldId id="1075" r:id="rId14"/>
    <p:sldId id="833" r:id="rId15"/>
    <p:sldId id="1073" r:id="rId16"/>
    <p:sldId id="1070" r:id="rId17"/>
    <p:sldId id="289" r:id="rId18"/>
    <p:sldId id="854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164E3-0609-45EF-A64F-BD5E4EB82A61}" v="91" dt="2022-07-19T03:45:22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6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26545-3F4D-4F5D-8289-783766171E2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16386-2769-4CFE-802B-7F4FA3F5C7B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Motivation</a:t>
          </a:r>
        </a:p>
      </dgm:t>
    </dgm:pt>
    <dgm:pt modelId="{2E90EC17-3131-4F55-A0C4-F711A1B94219}" type="parTrans" cxnId="{79835A92-3DDA-4AA1-8F10-1C2C52C6BB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A67BA-C38C-4787-AC65-FACC30562562}" type="sibTrans" cxnId="{79835A92-3DDA-4AA1-8F10-1C2C52C6BB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78B00-3993-4A24-8DC9-5A41F00DE14F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Number of increasing weather and cyber events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A723C-5249-4BF7-8F44-17AA562B171F}" type="parTrans" cxnId="{2F4DBF60-7569-4962-ACFE-0157482368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D90AE-E985-4E25-AAB3-AD1864B8EF67}" type="sibTrans" cxnId="{2F4DBF60-7569-4962-ACFE-0157482368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038D4-4D02-4E9E-8193-F6CB03ADDFD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</a:p>
      </dgm:t>
    </dgm:pt>
    <dgm:pt modelId="{10FFC4E3-E45E-4C60-9208-F8F1E8991269}" type="parTrans" cxnId="{41C6A6DD-8A18-4C26-BCFF-3129D7B584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08CF3-A2EB-4CEF-9791-BFA39BFA2227}" type="sibTrans" cxnId="{41C6A6DD-8A18-4C26-BCFF-3129D7B584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2B8C8-3F6C-41D7-A785-FE1EDA8ABAB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need and integration with existing legacy tool</a:t>
          </a:r>
        </a:p>
      </dgm:t>
    </dgm:pt>
    <dgm:pt modelId="{C4998670-A69B-4D50-801D-0EC13E7D9725}" type="parTrans" cxnId="{6C93193F-85E0-41BC-B610-DC90B1F783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BFA1B-3B4D-4BBB-BBE5-56519342404E}" type="sibTrans" cxnId="{6C93193F-85E0-41BC-B610-DC90B1F783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57D05-1E00-4D43-A1D0-FAD1B086B2ED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0FF02-4A16-4E1A-B249-0E3FD812D939}" type="parTrans" cxnId="{AC7590AD-A2A6-408E-9DB8-A5F6587356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D1E10-40C0-4FD1-AD48-8E72F5E3FF62}" type="sibTrans" cxnId="{AC7590AD-A2A6-408E-9DB8-A5F6587356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A0D41-D8F5-4F48-9B7D-2A3D5E306D7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tool for resiliency monitoring and control</a:t>
          </a:r>
        </a:p>
      </dgm:t>
    </dgm:pt>
    <dgm:pt modelId="{E66CEAC1-7BFF-0A49-9C09-64946E547D11}" type="parTrans" cxnId="{38A23C74-C0DE-7A4B-932C-A82B0FD868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36C82-0B41-8B48-A4B7-C3497ACA53F4}" type="sibTrans" cxnId="{38A23C74-C0DE-7A4B-932C-A82B0FD868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46223-2B9A-784E-86E0-2AF5E0A8463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Ability to estimate impact of weather events</a:t>
          </a:r>
        </a:p>
      </dgm:t>
    </dgm:pt>
    <dgm:pt modelId="{398ABA9D-DA3A-A948-ADF4-99370A39EB30}" type="parTrans" cxnId="{AE5C889D-BEEB-B24B-923A-B55974AA39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70FBC-1943-944F-B397-95C46E02A443}" type="sibTrans" cxnId="{AE5C889D-BEEB-B24B-923A-B55974AA39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947B2-AFEB-0D4F-AF48-54451B65425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Deployment challenges</a:t>
          </a:r>
        </a:p>
      </dgm:t>
    </dgm:pt>
    <dgm:pt modelId="{CEB7F60F-9724-F94C-BE1A-A6DF343E0490}" type="parTrans" cxnId="{FC4BDE05-9C12-1E4B-93D2-93B63132A0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C7F6B-7EDB-7E44-AE59-52B7C74DDB98}" type="sibTrans" cxnId="{FC4BDE05-9C12-1E4B-93D2-93B63132A0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E0015-1349-494A-B264-7A82BF858FF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Proper assessment of system condition</a:t>
          </a:r>
        </a:p>
      </dgm:t>
    </dgm:pt>
    <dgm:pt modelId="{1DEC7719-BBB7-4F56-9D3C-7B7404EB4757}" type="parTrans" cxnId="{A562C404-BE46-45DB-8378-11FF1C5EF1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98739-4AA9-4B57-BCA4-B2313A075561}" type="sibTrans" cxnId="{A562C404-BE46-45DB-8378-11FF1C5EF1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356D8-2E20-5846-8FC4-B34A413324DF}" type="pres">
      <dgm:prSet presAssocID="{F4D26545-3F4D-4F5D-8289-783766171E24}" presName="Name0" presStyleCnt="0">
        <dgm:presLayoutVars>
          <dgm:dir/>
          <dgm:animLvl val="lvl"/>
          <dgm:resizeHandles/>
        </dgm:presLayoutVars>
      </dgm:prSet>
      <dgm:spPr/>
    </dgm:pt>
    <dgm:pt modelId="{16E54E3D-989C-024B-AE1D-B4FE930E8546}" type="pres">
      <dgm:prSet presAssocID="{4EC16386-2769-4CFE-802B-7F4FA3F5C7B9}" presName="linNode" presStyleCnt="0"/>
      <dgm:spPr/>
    </dgm:pt>
    <dgm:pt modelId="{BD86642A-2B6D-0240-9335-C4C0C7EAFFCD}" type="pres">
      <dgm:prSet presAssocID="{4EC16386-2769-4CFE-802B-7F4FA3F5C7B9}" presName="parentShp" presStyleLbl="node1" presStyleIdx="0" presStyleCnt="2">
        <dgm:presLayoutVars>
          <dgm:bulletEnabled val="1"/>
        </dgm:presLayoutVars>
      </dgm:prSet>
      <dgm:spPr/>
    </dgm:pt>
    <dgm:pt modelId="{578BAF69-B3E8-EC4D-B8B8-0DE732FBF3F1}" type="pres">
      <dgm:prSet presAssocID="{4EC16386-2769-4CFE-802B-7F4FA3F5C7B9}" presName="childShp" presStyleLbl="bgAccFollowNode1" presStyleIdx="0" presStyleCnt="2">
        <dgm:presLayoutVars>
          <dgm:bulletEnabled val="1"/>
        </dgm:presLayoutVars>
      </dgm:prSet>
      <dgm:spPr/>
    </dgm:pt>
    <dgm:pt modelId="{BD3D61CC-5026-B54F-A6C1-5E43460031DF}" type="pres">
      <dgm:prSet presAssocID="{3E9A67BA-C38C-4787-AC65-FACC30562562}" presName="spacing" presStyleCnt="0"/>
      <dgm:spPr/>
    </dgm:pt>
    <dgm:pt modelId="{17CD7D1E-9C4A-8A40-99FF-809FB57D4C0C}" type="pres">
      <dgm:prSet presAssocID="{949038D4-4D02-4E9E-8193-F6CB03ADDFD4}" presName="linNode" presStyleCnt="0"/>
      <dgm:spPr/>
    </dgm:pt>
    <dgm:pt modelId="{38050A95-638E-8A4D-91A1-5A2A26E95C6E}" type="pres">
      <dgm:prSet presAssocID="{949038D4-4D02-4E9E-8193-F6CB03ADDFD4}" presName="parentShp" presStyleLbl="node1" presStyleIdx="1" presStyleCnt="2">
        <dgm:presLayoutVars>
          <dgm:bulletEnabled val="1"/>
        </dgm:presLayoutVars>
      </dgm:prSet>
      <dgm:spPr/>
    </dgm:pt>
    <dgm:pt modelId="{876BF384-3C9D-664C-9FCC-2F4498E5BD9D}" type="pres">
      <dgm:prSet presAssocID="{949038D4-4D02-4E9E-8193-F6CB03ADDFD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562C404-BE46-45DB-8378-11FF1C5EF10D}" srcId="{4EC16386-2769-4CFE-802B-7F4FA3F5C7B9}" destId="{1E3E0015-1349-494A-B264-7A82BF858FF8}" srcOrd="1" destOrd="0" parTransId="{1DEC7719-BBB7-4F56-9D3C-7B7404EB4757}" sibTransId="{1C898739-4AA9-4B57-BCA4-B2313A075561}"/>
    <dgm:cxn modelId="{FC4BDE05-9C12-1E4B-93D2-93B63132A0D0}" srcId="{949038D4-4D02-4E9E-8193-F6CB03ADDFD4}" destId="{532947B2-AFEB-0D4F-AF48-54451B65425F}" srcOrd="2" destOrd="0" parTransId="{CEB7F60F-9724-F94C-BE1A-A6DF343E0490}" sibTransId="{9ABC7F6B-7EDB-7E44-AE59-52B7C74DDB98}"/>
    <dgm:cxn modelId="{DD514611-FB0F-8041-9EEB-BEFC955ECAF9}" type="presOf" srcId="{4EC16386-2769-4CFE-802B-7F4FA3F5C7B9}" destId="{BD86642A-2B6D-0240-9335-C4C0C7EAFFCD}" srcOrd="0" destOrd="0" presId="urn:microsoft.com/office/officeart/2005/8/layout/vList6"/>
    <dgm:cxn modelId="{85DE7D26-7A32-E949-BB75-97320D43C2D0}" type="presOf" srcId="{949038D4-4D02-4E9E-8193-F6CB03ADDFD4}" destId="{38050A95-638E-8A4D-91A1-5A2A26E95C6E}" srcOrd="0" destOrd="0" presId="urn:microsoft.com/office/officeart/2005/8/layout/vList6"/>
    <dgm:cxn modelId="{6C93193F-85E0-41BC-B610-DC90B1F78374}" srcId="{949038D4-4D02-4E9E-8193-F6CB03ADDFD4}" destId="{C372B8C8-3F6C-41D7-A785-FE1EDA8ABABA}" srcOrd="0" destOrd="0" parTransId="{C4998670-A69B-4D50-801D-0EC13E7D9725}" sibTransId="{EF7BFA1B-3B4D-4BBB-BBE5-56519342404E}"/>
    <dgm:cxn modelId="{305CDD50-ADF8-014B-85E9-8ED92B6D6615}" type="presOf" srcId="{44757D05-1E00-4D43-A1D0-FAD1B086B2ED}" destId="{578BAF69-B3E8-EC4D-B8B8-0DE732FBF3F1}" srcOrd="0" destOrd="3" presId="urn:microsoft.com/office/officeart/2005/8/layout/vList6"/>
    <dgm:cxn modelId="{5AEC7C57-F6A9-634A-AC4C-EC7749CEC011}" type="presOf" srcId="{29C46223-2B9A-784E-86E0-2AF5E0A84632}" destId="{876BF384-3C9D-664C-9FCC-2F4498E5BD9D}" srcOrd="0" destOrd="1" presId="urn:microsoft.com/office/officeart/2005/8/layout/vList6"/>
    <dgm:cxn modelId="{2F4DBF60-7569-4962-ACFE-01574823684B}" srcId="{4EC16386-2769-4CFE-802B-7F4FA3F5C7B9}" destId="{E6578B00-3993-4A24-8DC9-5A41F00DE14F}" srcOrd="0" destOrd="0" parTransId="{797A723C-5249-4BF7-8F44-17AA562B171F}" sibTransId="{A89D90AE-E985-4E25-AAB3-AD1864B8EF67}"/>
    <dgm:cxn modelId="{38A23C74-C0DE-7A4B-932C-A82B0FD8685A}" srcId="{4EC16386-2769-4CFE-802B-7F4FA3F5C7B9}" destId="{E45A0D41-D8F5-4F48-9B7D-2A3D5E306D74}" srcOrd="2" destOrd="0" parTransId="{E66CEAC1-7BFF-0A49-9C09-64946E547D11}" sibTransId="{6F836C82-0B41-8B48-A4B7-C3497ACA53F4}"/>
    <dgm:cxn modelId="{79835A92-3DDA-4AA1-8F10-1C2C52C6BBD4}" srcId="{F4D26545-3F4D-4F5D-8289-783766171E24}" destId="{4EC16386-2769-4CFE-802B-7F4FA3F5C7B9}" srcOrd="0" destOrd="0" parTransId="{2E90EC17-3131-4F55-A0C4-F711A1B94219}" sibTransId="{3E9A67BA-C38C-4787-AC65-FACC30562562}"/>
    <dgm:cxn modelId="{AE5C889D-BEEB-B24B-923A-B55974AA3903}" srcId="{949038D4-4D02-4E9E-8193-F6CB03ADDFD4}" destId="{29C46223-2B9A-784E-86E0-2AF5E0A84632}" srcOrd="1" destOrd="0" parTransId="{398ABA9D-DA3A-A948-ADF4-99370A39EB30}" sibTransId="{70270FBC-1943-944F-B397-95C46E02A443}"/>
    <dgm:cxn modelId="{AC7590AD-A2A6-408E-9DB8-A5F65873567E}" srcId="{4EC16386-2769-4CFE-802B-7F4FA3F5C7B9}" destId="{44757D05-1E00-4D43-A1D0-FAD1B086B2ED}" srcOrd="3" destOrd="0" parTransId="{0B00FF02-4A16-4E1A-B249-0E3FD812D939}" sibTransId="{68AD1E10-40C0-4FD1-AD48-8E72F5E3FF62}"/>
    <dgm:cxn modelId="{21581DC0-2119-B44B-B5FC-3A5F296644CB}" type="presOf" srcId="{F4D26545-3F4D-4F5D-8289-783766171E24}" destId="{17D356D8-2E20-5846-8FC4-B34A413324DF}" srcOrd="0" destOrd="0" presId="urn:microsoft.com/office/officeart/2005/8/layout/vList6"/>
    <dgm:cxn modelId="{7A229AC0-5F57-9142-9490-7E7BCFDB3FB8}" type="presOf" srcId="{1E3E0015-1349-494A-B264-7A82BF858FF8}" destId="{578BAF69-B3E8-EC4D-B8B8-0DE732FBF3F1}" srcOrd="0" destOrd="1" presId="urn:microsoft.com/office/officeart/2005/8/layout/vList6"/>
    <dgm:cxn modelId="{41C6A6DD-8A18-4C26-BCFF-3129D7B58427}" srcId="{F4D26545-3F4D-4F5D-8289-783766171E24}" destId="{949038D4-4D02-4E9E-8193-F6CB03ADDFD4}" srcOrd="1" destOrd="0" parTransId="{10FFC4E3-E45E-4C60-9208-F8F1E8991269}" sibTransId="{AD108CF3-A2EB-4CEF-9791-BFA39BFA2227}"/>
    <dgm:cxn modelId="{AB5CE3DF-3E82-874F-A614-BCCD591CD084}" type="presOf" srcId="{C372B8C8-3F6C-41D7-A785-FE1EDA8ABABA}" destId="{876BF384-3C9D-664C-9FCC-2F4498E5BD9D}" srcOrd="0" destOrd="0" presId="urn:microsoft.com/office/officeart/2005/8/layout/vList6"/>
    <dgm:cxn modelId="{D25DB3E5-BB0A-5D48-A5B7-9AAA6634D7B8}" type="presOf" srcId="{E45A0D41-D8F5-4F48-9B7D-2A3D5E306D74}" destId="{578BAF69-B3E8-EC4D-B8B8-0DE732FBF3F1}" srcOrd="0" destOrd="2" presId="urn:microsoft.com/office/officeart/2005/8/layout/vList6"/>
    <dgm:cxn modelId="{5DE489FB-702F-6544-BCBC-11B8A2780C14}" type="presOf" srcId="{532947B2-AFEB-0D4F-AF48-54451B65425F}" destId="{876BF384-3C9D-664C-9FCC-2F4498E5BD9D}" srcOrd="0" destOrd="2" presId="urn:microsoft.com/office/officeart/2005/8/layout/vList6"/>
    <dgm:cxn modelId="{DBFCCBFE-F975-DE42-83C7-6E92B699BB9E}" type="presOf" srcId="{E6578B00-3993-4A24-8DC9-5A41F00DE14F}" destId="{578BAF69-B3E8-EC4D-B8B8-0DE732FBF3F1}" srcOrd="0" destOrd="0" presId="urn:microsoft.com/office/officeart/2005/8/layout/vList6"/>
    <dgm:cxn modelId="{649D799F-1909-CD45-92E5-1BDF6658F1D0}" type="presParOf" srcId="{17D356D8-2E20-5846-8FC4-B34A413324DF}" destId="{16E54E3D-989C-024B-AE1D-B4FE930E8546}" srcOrd="0" destOrd="0" presId="urn:microsoft.com/office/officeart/2005/8/layout/vList6"/>
    <dgm:cxn modelId="{9B695E92-28B1-1F4E-98F6-AF202ED95F63}" type="presParOf" srcId="{16E54E3D-989C-024B-AE1D-B4FE930E8546}" destId="{BD86642A-2B6D-0240-9335-C4C0C7EAFFCD}" srcOrd="0" destOrd="0" presId="urn:microsoft.com/office/officeart/2005/8/layout/vList6"/>
    <dgm:cxn modelId="{F8C82B1D-D5E4-DB4E-B7C8-0D257557D817}" type="presParOf" srcId="{16E54E3D-989C-024B-AE1D-B4FE930E8546}" destId="{578BAF69-B3E8-EC4D-B8B8-0DE732FBF3F1}" srcOrd="1" destOrd="0" presId="urn:microsoft.com/office/officeart/2005/8/layout/vList6"/>
    <dgm:cxn modelId="{7EAEB585-9055-0249-A0C0-CA950E28257B}" type="presParOf" srcId="{17D356D8-2E20-5846-8FC4-B34A413324DF}" destId="{BD3D61CC-5026-B54F-A6C1-5E43460031DF}" srcOrd="1" destOrd="0" presId="urn:microsoft.com/office/officeart/2005/8/layout/vList6"/>
    <dgm:cxn modelId="{682ADA22-C5AB-B647-87B9-D167CA6002D8}" type="presParOf" srcId="{17D356D8-2E20-5846-8FC4-B34A413324DF}" destId="{17CD7D1E-9C4A-8A40-99FF-809FB57D4C0C}" srcOrd="2" destOrd="0" presId="urn:microsoft.com/office/officeart/2005/8/layout/vList6"/>
    <dgm:cxn modelId="{21803879-4F33-164B-9F62-20973E71D452}" type="presParOf" srcId="{17CD7D1E-9C4A-8A40-99FF-809FB57D4C0C}" destId="{38050A95-638E-8A4D-91A1-5A2A26E95C6E}" srcOrd="0" destOrd="0" presId="urn:microsoft.com/office/officeart/2005/8/layout/vList6"/>
    <dgm:cxn modelId="{D8999DCF-6CF9-C84A-8469-42E4B7FA2054}" type="presParOf" srcId="{17CD7D1E-9C4A-8A40-99FF-809FB57D4C0C}" destId="{876BF384-3C9D-664C-9FCC-2F4498E5B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0E044-8F5E-9B43-8E24-3637336D86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CED3A-77FA-BA47-8D50-6527C733963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Tools for Situational Awareness and Decision Support for Power grid Resiliency</a:t>
          </a:r>
        </a:p>
      </dgm:t>
    </dgm:pt>
    <dgm:pt modelId="{189074FA-F5D4-D04B-B103-1C8C7D0DE18A}" type="parTrans" cxnId="{F5FD057E-8D24-694A-83C6-954EB30A89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4931A-6657-E645-B50A-0FC1EF630874}" type="sibTrans" cxnId="{F5FD057E-8D24-694A-83C6-954EB30A89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A73EF-1939-F14A-9FBB-EDD63AF8DBF0}" type="pres">
      <dgm:prSet presAssocID="{D230E044-8F5E-9B43-8E24-3637336D8614}" presName="linearFlow" presStyleCnt="0">
        <dgm:presLayoutVars>
          <dgm:resizeHandles val="exact"/>
        </dgm:presLayoutVars>
      </dgm:prSet>
      <dgm:spPr/>
    </dgm:pt>
    <dgm:pt modelId="{0F9F98AF-ED57-8140-8884-05645BE0AF45}" type="pres">
      <dgm:prSet presAssocID="{CE5CED3A-77FA-BA47-8D50-6527C7339631}" presName="node" presStyleLbl="node1" presStyleIdx="0" presStyleCnt="1" custScaleY="100098" custLinFactNeighborY="-652">
        <dgm:presLayoutVars>
          <dgm:bulletEnabled val="1"/>
        </dgm:presLayoutVars>
      </dgm:prSet>
      <dgm:spPr/>
    </dgm:pt>
  </dgm:ptLst>
  <dgm:cxnLst>
    <dgm:cxn modelId="{F5FD057E-8D24-694A-83C6-954EB30A8926}" srcId="{D230E044-8F5E-9B43-8E24-3637336D8614}" destId="{CE5CED3A-77FA-BA47-8D50-6527C7339631}" srcOrd="0" destOrd="0" parTransId="{189074FA-F5D4-D04B-B103-1C8C7D0DE18A}" sibTransId="{FC04931A-6657-E645-B50A-0FC1EF630874}"/>
    <dgm:cxn modelId="{D35D5483-823F-6F44-B0AE-5AC66C3736C6}" type="presOf" srcId="{CE5CED3A-77FA-BA47-8D50-6527C7339631}" destId="{0F9F98AF-ED57-8140-8884-05645BE0AF45}" srcOrd="0" destOrd="0" presId="urn:microsoft.com/office/officeart/2005/8/layout/process2"/>
    <dgm:cxn modelId="{52F72CC0-A389-1E41-8FD5-6DCB3A64F974}" type="presOf" srcId="{D230E044-8F5E-9B43-8E24-3637336D8614}" destId="{1A1A73EF-1939-F14A-9FBB-EDD63AF8DBF0}" srcOrd="0" destOrd="0" presId="urn:microsoft.com/office/officeart/2005/8/layout/process2"/>
    <dgm:cxn modelId="{B53A48E7-7BA8-5C41-A38C-E731F7FBA462}" type="presParOf" srcId="{1A1A73EF-1939-F14A-9FBB-EDD63AF8DBF0}" destId="{0F9F98AF-ED57-8140-8884-05645BE0AF4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BAF69-B3E8-EC4D-B8B8-0DE732FBF3F1}">
      <dsp:nvSpPr>
        <dsp:cNvPr id="0" name=""/>
        <dsp:cNvSpPr/>
      </dsp:nvSpPr>
      <dsp:spPr>
        <a:xfrm>
          <a:off x="2648652" y="628"/>
          <a:ext cx="3972978" cy="2449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Number of increasing weather and cyber events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Proper assessment of system condition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Develop tool for resiliency monitoring and 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8652" y="306877"/>
        <a:ext cx="3054230" cy="1837497"/>
      </dsp:txXfrm>
    </dsp:sp>
    <dsp:sp modelId="{BD86642A-2B6D-0240-9335-C4C0C7EAFFCD}">
      <dsp:nvSpPr>
        <dsp:cNvPr id="0" name=""/>
        <dsp:cNvSpPr/>
      </dsp:nvSpPr>
      <dsp:spPr>
        <a:xfrm>
          <a:off x="0" y="628"/>
          <a:ext cx="2648652" cy="244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Motivation</a:t>
          </a:r>
        </a:p>
      </dsp:txBody>
      <dsp:txXfrm>
        <a:off x="119599" y="120227"/>
        <a:ext cx="2409454" cy="2210797"/>
      </dsp:txXfrm>
    </dsp:sp>
    <dsp:sp modelId="{876BF384-3C9D-664C-9FCC-2F4498E5BD9D}">
      <dsp:nvSpPr>
        <dsp:cNvPr id="0" name=""/>
        <dsp:cNvSpPr/>
      </dsp:nvSpPr>
      <dsp:spPr>
        <a:xfrm>
          <a:off x="2648652" y="2695622"/>
          <a:ext cx="3972978" cy="2449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Data need and integration with existing legacy tool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Ability to estimate impact of weather events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Deployment challenges</a:t>
          </a:r>
        </a:p>
      </dsp:txBody>
      <dsp:txXfrm>
        <a:off x="2648652" y="3001871"/>
        <a:ext cx="3054230" cy="1837497"/>
      </dsp:txXfrm>
    </dsp:sp>
    <dsp:sp modelId="{38050A95-638E-8A4D-91A1-5A2A26E95C6E}">
      <dsp:nvSpPr>
        <dsp:cNvPr id="0" name=""/>
        <dsp:cNvSpPr/>
      </dsp:nvSpPr>
      <dsp:spPr>
        <a:xfrm>
          <a:off x="0" y="2695622"/>
          <a:ext cx="2648652" cy="244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</a:p>
      </dsp:txBody>
      <dsp:txXfrm>
        <a:off x="119599" y="2815221"/>
        <a:ext cx="2409454" cy="221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98AF-ED57-8140-8884-05645BE0AF45}">
      <dsp:nvSpPr>
        <dsp:cNvPr id="0" name=""/>
        <dsp:cNvSpPr/>
      </dsp:nvSpPr>
      <dsp:spPr>
        <a:xfrm>
          <a:off x="0" y="0"/>
          <a:ext cx="4410333" cy="4823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Tools for Situational Awareness and Decision Support for Power grid Resiliency</a:t>
          </a:r>
        </a:p>
      </dsp:txBody>
      <dsp:txXfrm>
        <a:off x="129174" y="129174"/>
        <a:ext cx="4151985" cy="45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FFB0F-448F-4553-814C-95956908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4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FFB0F-448F-4553-814C-95956908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88A26-E8CA-3D48-90F6-BD9AE2B941B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38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19" y="903117"/>
            <a:ext cx="103632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19" y="1543943"/>
            <a:ext cx="103632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853A-D761-CF46-B522-8BBC76CE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00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39" y="887639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39" y="37036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4D309-AD37-9745-83CA-081C26E7C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345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1AF1C71-39D5-B444-ADA7-376AE812A05F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solidFill>
              <a:srgbClr val="175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610F310-70AF-2145-A9EE-955E4E4EFC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02599" y="6402528"/>
            <a:ext cx="1536701" cy="3651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8B66C8-B05C-E146-9933-236D00F55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459952"/>
            <a:ext cx="5676900" cy="14454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7DD8F4-36AB-154F-B933-4EECDCDE8C72}"/>
              </a:ext>
            </a:extLst>
          </p:cNvPr>
          <p:cNvSpPr/>
          <p:nvPr userDrawn="1"/>
        </p:nvSpPr>
        <p:spPr>
          <a:xfrm>
            <a:off x="228599" y="228600"/>
            <a:ext cx="7377885" cy="2573036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Hand holding piece of white puzzle on blue background">
            <a:extLst>
              <a:ext uri="{FF2B5EF4-FFF2-40B4-BE49-F238E27FC236}">
                <a16:creationId xmlns:a16="http://schemas.microsoft.com/office/drawing/2014/main" id="{6E28FCBC-F12B-7F46-98D9-8A24EED48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76200"/>
            <a:ext cx="4315741" cy="6705600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55D4ABD0-506C-DE41-A53B-DC846D7C81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0" y="5638800"/>
            <a:ext cx="1219199" cy="12191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EA82C7B-5ADB-394F-B6FE-6B7DBF7C32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5" y="5791200"/>
            <a:ext cx="112458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5030787-89D6-1044-AF9B-0937B2108EDD}"/>
              </a:ext>
            </a:extLst>
          </p:cNvPr>
          <p:cNvSpPr/>
          <p:nvPr userDrawn="1"/>
        </p:nvSpPr>
        <p:spPr>
          <a:xfrm>
            <a:off x="228600" y="2954036"/>
            <a:ext cx="7377885" cy="2647347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F3A"/>
              </a:solidFill>
            </a:endParaRPr>
          </a:p>
        </p:txBody>
      </p:sp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3C472C42-E31B-A14F-8309-DF56158FE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30" y="6040170"/>
            <a:ext cx="4828338" cy="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6B6DC4-35DF-ED47-9DE5-86899F906244}"/>
              </a:ext>
            </a:extLst>
          </p:cNvPr>
          <p:cNvSpPr/>
          <p:nvPr userDrawn="1"/>
        </p:nvSpPr>
        <p:spPr>
          <a:xfrm>
            <a:off x="9829800" y="76200"/>
            <a:ext cx="2286000" cy="6750473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6D44C41E-4DCF-2046-ABF5-E9C0A84F0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181600"/>
            <a:ext cx="2073244" cy="1600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9F01C9-7A91-9248-B64E-848DAABAE09F}"/>
              </a:ext>
            </a:extLst>
          </p:cNvPr>
          <p:cNvSpPr/>
          <p:nvPr userDrawn="1"/>
        </p:nvSpPr>
        <p:spPr>
          <a:xfrm>
            <a:off x="152400" y="152400"/>
            <a:ext cx="9601200" cy="914400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71C3D78-512B-A641-8172-34050AB36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400" y="5410200"/>
            <a:ext cx="1324670" cy="10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78F8F42-270E-4341-A017-C03A3FF3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91275"/>
            <a:ext cx="68731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31E2-13F1-E349-8D7A-65AFD0681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2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6B6DC4-35DF-ED47-9DE5-86899F906244}"/>
              </a:ext>
            </a:extLst>
          </p:cNvPr>
          <p:cNvSpPr/>
          <p:nvPr userDrawn="1"/>
        </p:nvSpPr>
        <p:spPr>
          <a:xfrm>
            <a:off x="9829800" y="76200"/>
            <a:ext cx="2286000" cy="6750473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6D44C41E-4DCF-2046-ABF5-E9C0A84F0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181600"/>
            <a:ext cx="2073244" cy="16002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71C3D78-512B-A641-8172-34050AB36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400" y="5410200"/>
            <a:ext cx="1324670" cy="10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78F8F42-270E-4341-A017-C03A3FF3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91275"/>
            <a:ext cx="68731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31E2-13F1-E349-8D7A-65AFD0681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67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7610-251C-5E47-AF94-767A82AD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6156-7473-1E40-99C7-531CE7286688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3CEB-4421-2D42-92F9-8907F4EE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9193C-4C62-0B48-A98B-AB55C85F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31E2-13F1-E349-8D7A-65AFD0681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0933B79-99C8-C646-BDA4-39109A942105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5D43C-DC71-1541-8A5E-632F70F6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6CCF-5AEB-BF49-AAF3-5218C6AFED16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431992-AF42-DD46-B5B1-E69A2551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E667A5-99E1-2148-B67F-96D105BE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35BD-0089-964A-A744-12ED88C3C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906E91-596C-254F-8E1E-D803136EA037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CC38D0-3DBD-4A49-B5F3-1549E522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0E8-6267-884A-9548-56056CFD7CE0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DF30F0-0818-144B-B960-F5DDE5A6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F9DB24-F106-3345-B360-181BA9F1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7F3A-B097-0E4D-BEF7-8F8AA7262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7C2DB5C-98E5-9E43-8D59-9C5A9F8CA74E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E82EB1-53E5-AF47-A978-ED860143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7764-D300-A64E-A19C-1C544CD6668A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7865FC-5FE6-C944-9F51-921F7DB4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5A79D4-4CA2-7944-894B-B180E4B6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1661-CB56-F743-B397-3B8082E2A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87479-78CD-6C41-B2FF-0162609CFFDE}"/>
              </a:ext>
            </a:extLst>
          </p:cNvPr>
          <p:cNvSpPr/>
          <p:nvPr userDrawn="1"/>
        </p:nvSpPr>
        <p:spPr>
          <a:xfrm>
            <a:off x="0" y="76200"/>
            <a:ext cx="12192000" cy="1066800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398ADC-0585-CB48-80E4-53CC125D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AD31-4683-974F-A0B9-20080FD0168C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7CE2B-5593-F449-AB1F-BEA017F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D41E4C-8DC8-284A-BADC-04A6C211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EA59-C998-3D43-AC64-DCD926BD8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564E9F0-5A27-C141-9C6B-28625052AFE6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48A8DD-BC99-F14C-A8AB-9F7D73D1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82E3-7C26-FB4E-81BE-1BCF8688F4E5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189D2C-4448-F04B-B6E5-FB8D2CC5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C71D0-B790-A940-8F23-4E94B212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33B1-3581-6D47-92EF-AF264A03F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6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7CFF6-4E37-4644-ABD0-792FE97A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DD67-CF39-3043-8F8A-94C5FA2AD33A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214F16-414B-4A42-BC96-9E9C1C62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A86741-D28C-CC4F-A72F-A48A8FA0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81EE-0FE2-DB40-99C7-154942B86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3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5FB03-DBE1-9E45-A482-375726E9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2E91-E817-5041-8010-25A0A209C646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AA7AA-ECA7-8A46-A4DF-CDEA2B54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9722-D302-5B41-91BE-AE61BC07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5AB4-41C8-764F-B937-C4385E37C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96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080E0-75BA-704D-B40F-6D899A09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AA66-5FF7-4B46-BC92-BBC4C4923FC6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4798-B2D5-0B45-8E12-DA3D6CC2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4C62-250D-CB41-AF51-BDE973B5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5315-71DF-8D4E-A13D-28B95D171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47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39" y="887639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39" y="37036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4D309-AD37-9745-83CA-081C26E7C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749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2617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03200" y="6219827"/>
            <a:ext cx="5257800" cy="666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" y="6310313"/>
            <a:ext cx="487680" cy="36576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F1CD554-7799-49DF-AEC5-C0FF99555222}" type="slidenum">
              <a:rPr lang="en-US" sz="1400" b="0" i="0" smtClean="0">
                <a:solidFill>
                  <a:srgbClr val="190506"/>
                </a:solidFill>
                <a:latin typeface="Bookman Old Style" panose="02050604050505020204" pitchFamily="18" charset="0"/>
                <a:cs typeface="Kalinga" pitchFamily="34" charset="0"/>
              </a:rPr>
              <a:pPr marL="0" marR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dirty="0">
              <a:solidFill>
                <a:srgbClr val="190506"/>
              </a:solidFill>
              <a:latin typeface="Bookman Old Style" panose="02050604050505020204" pitchFamily="18" charset="0"/>
              <a:cs typeface="Kaling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847162" y="5075239"/>
            <a:ext cx="3190875" cy="88899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03200" y="6219827"/>
            <a:ext cx="5257800" cy="6667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29973-A2D2-4B8F-A93D-035C65F6F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237" y="164403"/>
            <a:ext cx="914400" cy="8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9497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5336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623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516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77600" y="1581120"/>
            <a:ext cx="11235840" cy="5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933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914400" y="2287200"/>
            <a:ext cx="10362720" cy="221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89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AFEC-CCB2-49BA-945D-50639016F429}" type="datetime1">
              <a:rPr lang="en-US" smtClean="0"/>
              <a:t>9/14/22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EB5D-8D20-480E-8CE7-B8A6038E7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996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3242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948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19" y="903117"/>
            <a:ext cx="103632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19" y="1543943"/>
            <a:ext cx="103632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853A-D761-CF46-B522-8BBC76CE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390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85F3-CE7D-4D83-95D0-CFEE67EF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3365F-4D30-4954-B3CF-EE4D1CB9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9F72-EF6C-4E13-9C21-64529CCA8348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780C7-FCCE-444E-9F6F-38E210D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3909F-B526-42C1-94AA-3C28FCA4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8D6D-6A23-4C02-B794-FBD1716C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072F37-A819-BA4C-9399-19FBD5B1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BD099-0EB0-AC46-AB72-EA785E5C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BB2E6C-EF7C-554D-9F73-89F0DF9D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634C-BF1D-2D41-B706-79DDA8E03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55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581235"/>
            <a:ext cx="11236351" cy="566309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2212572"/>
          </a:xfrm>
        </p:spPr>
        <p:txBody>
          <a:bodyPr lIns="457200" rIns="457200"/>
          <a:lstStyle>
            <a:lvl1pPr marL="459306" indent="-239178">
              <a:spcBef>
                <a:spcPts val="1600"/>
              </a:spcBef>
              <a:buSzPct val="100000"/>
              <a:buFont typeface="Arial" pitchFamily="34" charset="0"/>
              <a:buChar char="•"/>
              <a:defRPr sz="2667" b="0"/>
            </a:lvl1pPr>
            <a:lvl2pPr marL="679434" indent="-220128"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2667"/>
            </a:lvl2pPr>
            <a:lvl3pPr marL="1060423" indent="-29260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133"/>
            </a:lvl3pPr>
            <a:lvl4pPr marL="1219170" indent="-220128"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2133"/>
            </a:lvl4pPr>
            <a:lvl5pPr marL="1439297" indent="-220128">
              <a:spcBef>
                <a:spcPts val="533"/>
              </a:spcBef>
              <a:buSzPct val="100000"/>
              <a:buFont typeface="Arial" pitchFamily="34" charset="0"/>
              <a:buChar char="•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1D517-D702-4679-8078-CADE7A1A51A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D59C9-D8C9-4074-A1E9-62D6AC57B5E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13F62-19A0-49A0-A0A3-065944CDC9E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525F-A11F-437A-B1C0-0C7D3F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16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  <p:sldLayoutId id="2147483670" r:id="rId8"/>
    <p:sldLayoutId id="2147483671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61CA6E-0CE6-C043-9D5B-64EA09F1D4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2E04C8-70C4-0949-8199-05708A68D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288A7-AE5A-3143-A2BE-4E4133AF9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E87F5A-7B2E-DF42-A379-778553AE432E}" type="datetime1">
              <a:rPr lang="en-US" altLang="en-US"/>
              <a:pPr>
                <a:defRPr/>
              </a:pPr>
              <a:t>9/14/22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DDFF-211F-C840-B58A-7187F61F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6033C-CA0D-9540-BD64-44EF643C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30E21F-D6EB-C84F-BEF5-B7A68CDB9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A68DF87-3E98-7B40-9412-48B4231ED452}"/>
              </a:ext>
            </a:extLst>
          </p:cNvPr>
          <p:cNvSpPr/>
          <p:nvPr userDrawn="1"/>
        </p:nvSpPr>
        <p:spPr>
          <a:xfrm>
            <a:off x="0" y="24061"/>
            <a:ext cx="12188952" cy="6858000"/>
          </a:xfrm>
          <a:prstGeom prst="frame">
            <a:avLst>
              <a:gd name="adj1" fmla="val 1023"/>
            </a:avLst>
          </a:prstGeom>
          <a:solidFill>
            <a:srgbClr val="002060"/>
          </a:solidFill>
          <a:ln>
            <a:solidFill>
              <a:srgbClr val="175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8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resilientpowergrid.ai/rt-rmod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silientpowergrid.ai/rt-rmod/index.htm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9250" y="3562351"/>
            <a:ext cx="10091738" cy="12439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Anurag K. Srivastava, Sanjeev </a:t>
            </a:r>
            <a:r>
              <a:rPr lang="en-US" b="1" dirty="0" err="1">
                <a:solidFill>
                  <a:schemeClr val="tx1"/>
                </a:solidFill>
              </a:rPr>
              <a:t>Pannala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dirty="0" err="1">
                <a:solidFill>
                  <a:schemeClr val="tx1"/>
                </a:solidFill>
              </a:rPr>
              <a:t>Subir</a:t>
            </a:r>
            <a:r>
              <a:rPr lang="en-US" b="1" dirty="0">
                <a:solidFill>
                  <a:schemeClr val="tx1"/>
                </a:solidFill>
              </a:rPr>
              <a:t> Majumder</a:t>
            </a:r>
          </a:p>
          <a:p>
            <a:r>
              <a:rPr lang="en-US" b="1" dirty="0">
                <a:solidFill>
                  <a:schemeClr val="tx1"/>
                </a:solidFill>
              </a:rPr>
              <a:t>West Virginia University</a:t>
            </a:r>
          </a:p>
          <a:p>
            <a:r>
              <a:rPr lang="en-US" b="1" dirty="0">
                <a:solidFill>
                  <a:schemeClr val="tx1"/>
                </a:solidFill>
              </a:rPr>
              <a:t>Email: </a:t>
            </a:r>
            <a:r>
              <a:rPr lang="en-US" b="1" dirty="0" err="1">
                <a:solidFill>
                  <a:schemeClr val="tx1"/>
                </a:solidFill>
              </a:rPr>
              <a:t>anurag.srivastava@mail.wvu.edu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7506-261B-6245-AB5F-24A591F62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897" y="5511568"/>
            <a:ext cx="11207692" cy="10262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Panel Session presentations for the 2022 IEEE Power &amp; Energy Society General Meeting</a:t>
            </a:r>
          </a:p>
          <a:p>
            <a:r>
              <a:rPr lang="en-US" dirty="0"/>
              <a:t>Thursday, July 21,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345" y="1659027"/>
            <a:ext cx="11537243" cy="760332"/>
          </a:xfrm>
        </p:spPr>
        <p:txBody>
          <a:bodyPr/>
          <a:lstStyle/>
          <a:p>
            <a:r>
              <a:rPr lang="en-US" sz="5700" dirty="0"/>
              <a:t>Real-Time Resiliency Monitoring and Decision Support (RT-RMOD)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B06D9-BA35-46E9-9C6C-B3DF88505C22}"/>
              </a:ext>
            </a:extLst>
          </p:cNvPr>
          <p:cNvSpPr txBox="1">
            <a:spLocks noChangeArrowheads="1"/>
          </p:cNvSpPr>
          <p:nvPr/>
        </p:nvSpPr>
        <p:spPr>
          <a:xfrm>
            <a:off x="656169" y="147589"/>
            <a:ext cx="11535833" cy="744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Lucida Sans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Lucida Sans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Lucida Sans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Lucida Sans" pitchFamily="34" charset="0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accent2"/>
                </a:solidFill>
                <a:latin typeface="Arial" charset="0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accent2"/>
                </a:solidFill>
                <a:latin typeface="Arial" charset="0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accent2"/>
                </a:solidFill>
                <a:latin typeface="Arial" charset="0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377"/>
            <a:r>
              <a:rPr lang="en-US" altLang="en-US" kern="0" dirty="0">
                <a:solidFill>
                  <a:srgbClr val="4F81BD"/>
                </a:solidFill>
              </a:rPr>
              <a:t>Multi-temporal Multidimensional Resilience Measure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9210E-1365-6A45-98E8-60E3A2BA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2"/>
            <a:ext cx="2844800" cy="365125"/>
          </a:xfrm>
        </p:spPr>
        <p:txBody>
          <a:bodyPr/>
          <a:lstStyle/>
          <a:p>
            <a:pPr defTabSz="914377"/>
            <a:fld id="{829BDD85-A640-4C79-9AB6-AA2BC0F4F08C}" type="slidenum">
              <a:rPr lang="en-US">
                <a:ea typeface="ＭＳ Ｐゴシック" panose="020B0600070205080204" pitchFamily="34" charset="-128"/>
              </a:rPr>
              <a:pPr defTabSz="914377"/>
              <a:t>10</a:t>
            </a:fld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D1F36BC-ACD5-A94D-946E-6280FC78D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26" y="628367"/>
            <a:ext cx="11347575" cy="60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C01285-2756-7C48-85CA-F35490F8EC78}"/>
              </a:ext>
            </a:extLst>
          </p:cNvPr>
          <p:cNvGrpSpPr/>
          <p:nvPr/>
        </p:nvGrpSpPr>
        <p:grpSpPr>
          <a:xfrm>
            <a:off x="304800" y="844951"/>
            <a:ext cx="11617124" cy="5654273"/>
            <a:chOff x="0" y="231163"/>
            <a:chExt cx="12191999" cy="6395674"/>
          </a:xfrm>
        </p:grpSpPr>
        <p:pic>
          <p:nvPicPr>
            <p:cNvPr id="8" name="Picture 7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BC0B866-89C1-4937-A230-F1A52E25F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1163"/>
              <a:ext cx="12191999" cy="6395674"/>
            </a:xfrm>
            <a:prstGeom prst="rect">
              <a:avLst/>
            </a:prstGeom>
          </p:spPr>
        </p:pic>
        <p:pic>
          <p:nvPicPr>
            <p:cNvPr id="4" name="Picture 3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6E68F8D3-8360-4252-9431-28144C6DB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9783" y="989045"/>
              <a:ext cx="2947552" cy="121298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F770242-780A-BE47-90B5-3B8F4C718876}"/>
              </a:ext>
            </a:extLst>
          </p:cNvPr>
          <p:cNvSpPr txBox="1">
            <a:spLocks/>
          </p:cNvSpPr>
          <p:nvPr/>
        </p:nvSpPr>
        <p:spPr bwMode="auto">
          <a:xfrm>
            <a:off x="14468" y="266175"/>
            <a:ext cx="11430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RT-RMOD</a:t>
            </a:r>
          </a:p>
        </p:txBody>
      </p:sp>
    </p:spTree>
    <p:extLst>
      <p:ext uri="{BB962C8B-B14F-4D97-AF65-F5344CB8AC3E}">
        <p14:creationId xmlns:p14="http://schemas.microsoft.com/office/powerpoint/2010/main" val="330288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FF2230-BC52-7D46-AD2F-FE7C13CAB21A}"/>
              </a:ext>
            </a:extLst>
          </p:cNvPr>
          <p:cNvGrpSpPr/>
          <p:nvPr/>
        </p:nvGrpSpPr>
        <p:grpSpPr>
          <a:xfrm>
            <a:off x="354957" y="1126933"/>
            <a:ext cx="11430000" cy="5505361"/>
            <a:chOff x="0" y="704462"/>
            <a:chExt cx="12192000" cy="5449078"/>
          </a:xfrm>
        </p:grpSpPr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4E99CEA3-6B28-B948-A57C-FD214AA59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04462"/>
              <a:ext cx="12192000" cy="5449078"/>
            </a:xfrm>
            <a:prstGeom prst="rect">
              <a:avLst/>
            </a:prstGeom>
          </p:spPr>
        </p:pic>
        <p:pic>
          <p:nvPicPr>
            <p:cNvPr id="7" name="Picture 6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8178F7AF-48F3-C542-B4F7-185CCD161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1633" y="1026367"/>
              <a:ext cx="3470986" cy="142839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F770242-780A-BE47-90B5-3B8F4C718876}"/>
              </a:ext>
            </a:extLst>
          </p:cNvPr>
          <p:cNvSpPr txBox="1">
            <a:spLocks/>
          </p:cNvSpPr>
          <p:nvPr/>
        </p:nvSpPr>
        <p:spPr bwMode="auto">
          <a:xfrm>
            <a:off x="14468" y="358775"/>
            <a:ext cx="11430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RT-RMOD</a:t>
            </a:r>
          </a:p>
        </p:txBody>
      </p:sp>
    </p:spTree>
    <p:extLst>
      <p:ext uri="{BB962C8B-B14F-4D97-AF65-F5344CB8AC3E}">
        <p14:creationId xmlns:p14="http://schemas.microsoft.com/office/powerpoint/2010/main" val="375126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1715438-A976-C345-7249-78AB7369021B}"/>
              </a:ext>
            </a:extLst>
          </p:cNvPr>
          <p:cNvSpPr txBox="1"/>
          <p:nvPr/>
        </p:nvSpPr>
        <p:spPr>
          <a:xfrm>
            <a:off x="458948" y="431395"/>
            <a:ext cx="213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Rockwell"/>
              </a:rPr>
              <a:t>Test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Rockwell"/>
              </a:rPr>
              <a:t>case-1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F075CD0-DFD4-CE0F-E447-7C14A18696F8}"/>
              </a:ext>
            </a:extLst>
          </p:cNvPr>
          <p:cNvSpPr txBox="1">
            <a:spLocks/>
          </p:cNvSpPr>
          <p:nvPr/>
        </p:nvSpPr>
        <p:spPr>
          <a:xfrm>
            <a:off x="458948" y="876124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Revised 14-nodes test case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A4EDEAB1-5F7A-C3A7-6314-6252D0AB3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63" y="1553198"/>
            <a:ext cx="2561110" cy="1691597"/>
          </a:xfrm>
          <a:prstGeom prst="rect">
            <a:avLst/>
          </a:prstGeom>
        </p:spPr>
      </p:pic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5D8B27F8-98C8-A3FB-365E-4CB2294FD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25" y="3222508"/>
            <a:ext cx="4037610" cy="1033615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E0D6B062-570F-AA5E-E6CC-9D212708C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25" y="4264793"/>
            <a:ext cx="4037610" cy="1900202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CBDE3912-91E1-DB6C-BB23-590EEEBCA6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55" y="4751512"/>
            <a:ext cx="2588967" cy="1941726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6D669D92-16CB-6E71-998F-DFE7FDAB0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281" y="1071333"/>
            <a:ext cx="2561111" cy="1920834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5CC4B649-D808-9EE4-6876-C0C350DECB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23" y="2877964"/>
            <a:ext cx="2561111" cy="1920834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263D27A2-5340-CED1-9B5B-0CCB119949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55" y="2850512"/>
            <a:ext cx="2561110" cy="1920832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FDB00B1A-6FDA-86E8-D047-E12ED828F4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907" y="4751512"/>
            <a:ext cx="2517569" cy="1888175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F73E513-E573-819A-B547-0BAE80BCD597}"/>
              </a:ext>
            </a:extLst>
          </p:cNvPr>
          <p:cNvSpPr txBox="1">
            <a:spLocks/>
          </p:cNvSpPr>
          <p:nvPr/>
        </p:nvSpPr>
        <p:spPr>
          <a:xfrm>
            <a:off x="4126021" y="1465349"/>
            <a:ext cx="4618260" cy="171004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05740" indent="-205740" algn="l" rtl="0" eaLnBrk="1" latinLnBrk="0" hangingPunct="1">
              <a:spcBef>
                <a:spcPts val="45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2057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50876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714500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05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92024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Assume DG-2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hour-9 because of an event-strike, and event alert is received at hour-4.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eco-mode, BESS has reached the minimum SOC limit when event-strike happened.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EFA43E4-D369-46C1-425E-5C89604D1BD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9450" y="1154162"/>
            <a:ext cx="367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55-node islanded microgrid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6CA8-80E2-1032-B99B-DE68D9D057A6}"/>
              </a:ext>
            </a:extLst>
          </p:cNvPr>
          <p:cNvSpPr txBox="1"/>
          <p:nvPr/>
        </p:nvSpPr>
        <p:spPr>
          <a:xfrm>
            <a:off x="419450" y="603663"/>
            <a:ext cx="212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Test case-2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568A8E-CD3E-3BE3-45FE-F696709EDE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038" y="1014880"/>
            <a:ext cx="3140494" cy="2140337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C7F19B6-5BBF-DD74-0CC8-CAA85E8C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62" y="2233837"/>
            <a:ext cx="6125399" cy="56191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30D8157-A146-0E29-6426-9E4BCFF49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62" y="2634279"/>
            <a:ext cx="6338297" cy="794721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13804EB-5B7E-6306-9188-2A37095CF3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25" y="3289135"/>
            <a:ext cx="5273366" cy="1361566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C59BAE1-788B-897E-0950-97FBAC389B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43" y="4581650"/>
            <a:ext cx="5396866" cy="162297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CF5A644-3585-007E-B815-AA5A53E0F2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271" y="3303591"/>
            <a:ext cx="1959262" cy="1430801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9B4CC1A6-61DE-DD57-77C6-EA2D0A1743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292" y="4894438"/>
            <a:ext cx="2082993" cy="1444851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63009CDA-E1FE-93E3-67A5-7DFA114F27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364" y="4894438"/>
            <a:ext cx="1859357" cy="162297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103121AF-82D7-2368-F288-42D485B3AF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8689" y="3271468"/>
            <a:ext cx="1951924" cy="1622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A4E885-60BB-AA58-0D63-62D028D322DD}"/>
              </a:ext>
            </a:extLst>
          </p:cNvPr>
          <p:cNvSpPr txBox="1"/>
          <p:nvPr/>
        </p:nvSpPr>
        <p:spPr>
          <a:xfrm>
            <a:off x="1127629" y="1643106"/>
            <a:ext cx="467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Resilience-mode guarantee better resilience than economic-mode </a:t>
            </a:r>
          </a:p>
        </p:txBody>
      </p:sp>
    </p:spTree>
    <p:extLst>
      <p:ext uri="{BB962C8B-B14F-4D97-AF65-F5344CB8AC3E}">
        <p14:creationId xmlns:p14="http://schemas.microsoft.com/office/powerpoint/2010/main" val="43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AA6F46-1679-4E8F-BBDF-028E2B4F030F}"/>
              </a:ext>
            </a:extLst>
          </p:cNvPr>
          <p:cNvSpPr txBox="1"/>
          <p:nvPr/>
        </p:nvSpPr>
        <p:spPr>
          <a:xfrm>
            <a:off x="710191" y="151063"/>
            <a:ext cx="11481809" cy="69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RT-RMOD Case Scenario: Two Stage Proactive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264E5-3690-3640-A8CA-F2499DC0C6CC}"/>
              </a:ext>
            </a:extLst>
          </p:cNvPr>
          <p:cNvSpPr/>
          <p:nvPr/>
        </p:nvSpPr>
        <p:spPr>
          <a:xfrm>
            <a:off x="405391" y="4663152"/>
            <a:ext cx="11481809" cy="218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Outage of energized lines and energized generators due to expected events will cause more impact compared to unenergized lines and generators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E5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available switches available at the disposal of the operator are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remotely operable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 the forecast is certain, and disaster cannot be avoided, switching operations are important for resiliency improvement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Two stage includes manually operated switch followed by automatic switches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E5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96A40-F39E-E946-AFC1-0E24C45A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lang="en-US" smtClean="0">
                <a:solidFill>
                  <a:srgbClr val="152E5B"/>
                </a:solidFill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E5B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F5C327-CA4A-7ED3-9ECE-38020DB94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545" y="1215102"/>
            <a:ext cx="11087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AA6F46-1679-4E8F-BBDF-028E2B4F030F}"/>
              </a:ext>
            </a:extLst>
          </p:cNvPr>
          <p:cNvSpPr txBox="1"/>
          <p:nvPr/>
        </p:nvSpPr>
        <p:spPr>
          <a:xfrm>
            <a:off x="3040225" y="4380912"/>
            <a:ext cx="6111551" cy="10692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Two-Stage Proactive Control: Results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40C513-E91B-4C18-8E4B-FC6781FDBD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247" y="275773"/>
            <a:ext cx="7301010" cy="3896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B325A-7F48-4489-BC46-09D5956D7A88}"/>
              </a:ext>
            </a:extLst>
          </p:cNvPr>
          <p:cNvSpPr txBox="1"/>
          <p:nvPr/>
        </p:nvSpPr>
        <p:spPr>
          <a:xfrm>
            <a:off x="3197350" y="5630012"/>
            <a:ext cx="5797296" cy="76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Scenario 1: Disaster strikes upon the network without prior preparation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Scenario 2: Network is proactively reconfigured, but, to be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outaged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part removed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apriori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52E5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Scenario 3: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Outaged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52E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part is operated through remote switches, only minutes before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FAAB0-98CD-A24E-9B5F-1B5D4CF1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lang="en-US" smtClean="0"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6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540F2-E370-BD4D-AA3A-57846A730897}"/>
              </a:ext>
            </a:extLst>
          </p:cNvPr>
          <p:cNvSpPr txBox="1"/>
          <p:nvPr/>
        </p:nvSpPr>
        <p:spPr>
          <a:xfrm>
            <a:off x="1116978" y="173891"/>
            <a:ext cx="94196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DINGO: Digital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assIstaNt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 for Grid Operators (NLP based)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28CD66B6-269A-F442-8C1D-90CCF131F4A3}"/>
              </a:ext>
            </a:extLst>
          </p:cNvPr>
          <p:cNvSpPr txBox="1">
            <a:spLocks/>
          </p:cNvSpPr>
          <p:nvPr/>
        </p:nvSpPr>
        <p:spPr>
          <a:xfrm>
            <a:off x="11658600" y="6416343"/>
            <a:ext cx="1536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6676F3C-531E-164B-AC7D-3E00708F7F7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2" name="Picture 18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CB219F-7D49-A240-9E79-53AC97A24C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17" y="894448"/>
            <a:ext cx="11042199" cy="53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4DFD2-D0AB-EDFA-D010-A8668F6311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075" y="274690"/>
            <a:ext cx="7542213" cy="6667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B37A-CBCA-FAA9-5174-A145F56BC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2" y="1377615"/>
            <a:ext cx="11306176" cy="45277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extreme weather events, situational awareness and decision support is important for grid operator and tools is required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Resiliency Metric is needed for comparing alternative control actions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Proactive control and corrective control are needed for operators or as autonomous control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RT-RMOD provides resiliency monitoring and decision support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52FAB3-C2B7-B744-98AF-ED66E7EC4592}"/>
              </a:ext>
            </a:extLst>
          </p:cNvPr>
          <p:cNvSpPr/>
          <p:nvPr/>
        </p:nvSpPr>
        <p:spPr>
          <a:xfrm>
            <a:off x="955250" y="6133571"/>
            <a:ext cx="10042689" cy="400110"/>
          </a:xfrm>
          <a:prstGeom prst="rect">
            <a:avLst/>
          </a:prstGeom>
          <a:solidFill>
            <a:srgbClr val="003C69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Thanks to the DOE RADIANCE, DOE UI-ASSIST and NSF FW-HTF projects for supporting this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8CF29-8474-E843-92A1-46718B6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4115" y="1550933"/>
            <a:ext cx="2035175" cy="3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E8693-B7DE-864E-85B0-3E9DDFD6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04" y="1885355"/>
            <a:ext cx="2439732" cy="2446189"/>
          </a:xfrm>
          <a:prstGeom prst="rect">
            <a:avLst/>
          </a:prstGeom>
        </p:spPr>
      </p:pic>
      <p:pic>
        <p:nvPicPr>
          <p:cNvPr id="8" name="Picture 2" descr="Amazon.com : Thank You Cards - Multilingual Thanks - Thanks Around the  World - Blank on the Inside - Includes Cards and Envelopes - 5.5&quot;x4.25&quot; (12  Pack) : Office Products">
            <a:extLst>
              <a:ext uri="{FF2B5EF4-FFF2-40B4-BE49-F238E27FC236}">
                <a16:creationId xmlns:a16="http://schemas.microsoft.com/office/drawing/2014/main" id="{9D614F13-6909-5248-8451-0F9F1AEE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75" y="790839"/>
            <a:ext cx="4616790" cy="31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422" y="386292"/>
            <a:ext cx="8501447" cy="666750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Adverse Weather Events and Grid Resiliency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4521BC-6FE4-FDA9-9EAD-7EE837B21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203505"/>
              </p:ext>
            </p:extLst>
          </p:nvPr>
        </p:nvGraphicFramePr>
        <p:xfrm>
          <a:off x="5443959" y="1445111"/>
          <a:ext cx="6621631" cy="514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976E74-8337-519F-400B-E8C2388D1A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0" y="1160188"/>
            <a:ext cx="5108660" cy="5525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C9E387-A766-62C1-6944-5D5CBF5B7C24}"/>
              </a:ext>
            </a:extLst>
          </p:cNvPr>
          <p:cNvSpPr/>
          <p:nvPr/>
        </p:nvSpPr>
        <p:spPr>
          <a:xfrm>
            <a:off x="335299" y="1053042"/>
            <a:ext cx="5108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27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Number of natural disasters in the United States from 1900 to 2016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2E8CC-65B7-114B-93ED-A47D119232C7}"/>
              </a:ext>
            </a:extLst>
          </p:cNvPr>
          <p:cNvSpPr/>
          <p:nvPr/>
        </p:nvSpPr>
        <p:spPr>
          <a:xfrm>
            <a:off x="8194874" y="2754774"/>
            <a:ext cx="2893671" cy="6510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0926DA-06E7-1B4C-8F8D-3254433A8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79360"/>
              </p:ext>
            </p:extLst>
          </p:nvPr>
        </p:nvGraphicFramePr>
        <p:xfrm>
          <a:off x="601795" y="1143000"/>
          <a:ext cx="4410333" cy="482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9D8A2664-6037-D143-9D0C-B3AC0ADF6A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58097"/>
            <a:ext cx="6450077" cy="2894703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949DDA-D7FF-2A4E-AB41-DBEAAF6EA9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011" y="3744534"/>
            <a:ext cx="6823351" cy="2942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54EE83-C7D7-D142-9D97-5FBBDCDD622C}"/>
              </a:ext>
            </a:extLst>
          </p:cNvPr>
          <p:cNvSpPr txBox="1"/>
          <p:nvPr/>
        </p:nvSpPr>
        <p:spPr>
          <a:xfrm>
            <a:off x="5885220" y="134035"/>
            <a:ext cx="4877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RPIA: Resiliency Planning and Investment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38917-D2D1-E74E-ACDE-E9D45EC7C1D5}"/>
              </a:ext>
            </a:extLst>
          </p:cNvPr>
          <p:cNvSpPr txBox="1"/>
          <p:nvPr/>
        </p:nvSpPr>
        <p:spPr>
          <a:xfrm>
            <a:off x="5409300" y="3429000"/>
            <a:ext cx="65344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RT-RMOD: Real-Time Resiliency Monitoring and Operational Decision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B53A8-248C-9540-AA64-5326802B33DA}"/>
              </a:ext>
            </a:extLst>
          </p:cNvPr>
          <p:cNvSpPr/>
          <p:nvPr/>
        </p:nvSpPr>
        <p:spPr>
          <a:xfrm>
            <a:off x="5276849" y="3389096"/>
            <a:ext cx="6671362" cy="32553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085B94-F02D-8D4C-940B-B953FAD6F462}"/>
              </a:ext>
            </a:extLst>
          </p:cNvPr>
          <p:cNvGrpSpPr/>
          <p:nvPr/>
        </p:nvGrpSpPr>
        <p:grpSpPr>
          <a:xfrm>
            <a:off x="228600" y="708025"/>
            <a:ext cx="11589152" cy="5808522"/>
            <a:chOff x="0" y="492641"/>
            <a:chExt cx="12175500" cy="5497612"/>
          </a:xfrm>
        </p:grpSpPr>
        <p:pic>
          <p:nvPicPr>
            <p:cNvPr id="5" name="Picture 4" descr="A picture containing text, screenshot, indoor, monitor&#10;&#10;Description automatically generated">
              <a:extLst>
                <a:ext uri="{FF2B5EF4-FFF2-40B4-BE49-F238E27FC236}">
                  <a16:creationId xmlns:a16="http://schemas.microsoft.com/office/drawing/2014/main" id="{69C49516-F1D0-40C9-BD12-BF647B2AD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92641"/>
              <a:ext cx="12175500" cy="5497612"/>
            </a:xfrm>
            <a:prstGeom prst="rect">
              <a:avLst/>
            </a:prstGeom>
          </p:spPr>
        </p:pic>
        <p:pic>
          <p:nvPicPr>
            <p:cNvPr id="3" name="Picture 2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BC6CE388-44EB-4D5F-BD76-BD493D758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055" y="933061"/>
              <a:ext cx="3693914" cy="1772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5F29C5-6FD6-B442-868B-554A7BEF287A}"/>
              </a:ext>
            </a:extLst>
          </p:cNvPr>
          <p:cNvSpPr/>
          <p:nvPr/>
        </p:nvSpPr>
        <p:spPr>
          <a:xfrm>
            <a:off x="3717785" y="6430673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resilientpowergrid.ai/rt-rmod/index.htm"/>
              </a:rPr>
              <a:t>https://resilientpowergrid.ai/rt-rmod/index.htm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8B50AE-9B0C-1E4C-A069-F488828C786F}"/>
              </a:ext>
            </a:extLst>
          </p:cNvPr>
          <p:cNvSpPr txBox="1">
            <a:spLocks/>
          </p:cNvSpPr>
          <p:nvPr/>
        </p:nvSpPr>
        <p:spPr bwMode="auto">
          <a:xfrm>
            <a:off x="0" y="76200"/>
            <a:ext cx="11430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RT-RMOD</a:t>
            </a:r>
          </a:p>
        </p:txBody>
      </p:sp>
    </p:spTree>
    <p:extLst>
      <p:ext uri="{BB962C8B-B14F-4D97-AF65-F5344CB8AC3E}">
        <p14:creationId xmlns:p14="http://schemas.microsoft.com/office/powerpoint/2010/main" val="11061792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5F29C5-6FD6-B442-868B-554A7BEF287A}"/>
              </a:ext>
            </a:extLst>
          </p:cNvPr>
          <p:cNvSpPr/>
          <p:nvPr/>
        </p:nvSpPr>
        <p:spPr>
          <a:xfrm>
            <a:off x="3717785" y="6430673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https://resilientpowergrid.ai/rt-rmod/index.htm"/>
              </a:rPr>
              <a:t>https://resilientpowergrid.ai/rt-rmod/index.htm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8B50AE-9B0C-1E4C-A069-F488828C786F}"/>
              </a:ext>
            </a:extLst>
          </p:cNvPr>
          <p:cNvSpPr txBox="1">
            <a:spLocks/>
          </p:cNvSpPr>
          <p:nvPr/>
        </p:nvSpPr>
        <p:spPr bwMode="auto">
          <a:xfrm>
            <a:off x="0" y="76200"/>
            <a:ext cx="11430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RT-RMOD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628DF5-E056-1B45-A9D1-88C9C21BDC1B}"/>
              </a:ext>
            </a:extLst>
          </p:cNvPr>
          <p:cNvGrpSpPr/>
          <p:nvPr/>
        </p:nvGrpSpPr>
        <p:grpSpPr>
          <a:xfrm>
            <a:off x="369420" y="708025"/>
            <a:ext cx="11321010" cy="5613998"/>
            <a:chOff x="0" y="777375"/>
            <a:chExt cx="12192000" cy="5303250"/>
          </a:xfrm>
        </p:grpSpPr>
        <p:pic>
          <p:nvPicPr>
            <p:cNvPr id="14" name="Picture 13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114F1B4-B0BA-8549-9B36-DD46772D9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77375"/>
              <a:ext cx="12192000" cy="5303250"/>
            </a:xfrm>
            <a:prstGeom prst="rect">
              <a:avLst/>
            </a:prstGeom>
          </p:spPr>
        </p:pic>
        <p:pic>
          <p:nvPicPr>
            <p:cNvPr id="15" name="Picture 14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0A2CD16D-2041-D942-A251-3B2A30A0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1592" y="1166328"/>
              <a:ext cx="3191070" cy="179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5911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DC50-AFB8-42C1-A34B-CFAB1AFF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129" y="96473"/>
            <a:ext cx="4986011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334B-BFA2-40CD-B183-B2E5B687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86" y="1150698"/>
            <a:ext cx="6901525" cy="279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definitions exist.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critical loads for distribution grids. 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"Resilience – Ability of the system to supply its critical loads, even in the presence of multiple contingencies".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545EE6-0878-49BD-ABD7-C12772F13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89" y="10"/>
            <a:ext cx="4260803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8CD48-5D04-5641-952C-98F9C7B0A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473043" y="4483316"/>
            <a:ext cx="386169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B90AE-1152-6F48-A6F3-D906DB11640A}"/>
              </a:ext>
            </a:extLst>
          </p:cNvPr>
          <p:cNvSpPr txBox="1"/>
          <p:nvPr/>
        </p:nvSpPr>
        <p:spPr>
          <a:xfrm>
            <a:off x="5315983" y="4999565"/>
            <a:ext cx="6933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IEEE PES PSDP definition and metric for resilience WG, PES T&amp;D Distribution System Resiliency, PSOPE tools for resilience, AMPS Resilience Metrics and Evaluation Methods and CIGRE WG 4.47 and 2.25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EF621-FE39-6846-8CA2-1C2792F883F9}"/>
              </a:ext>
            </a:extLst>
          </p:cNvPr>
          <p:cNvSpPr txBox="1"/>
          <p:nvPr/>
        </p:nvSpPr>
        <p:spPr>
          <a:xfrm>
            <a:off x="5268687" y="3711122"/>
            <a:ext cx="690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FERC: The ability to withstand and reduce the magnitude and/or duration of disruptive events, which include the capacity to anticipate, absorb/withstand, adapt to, and/or rapidly recover from such an event.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E12BB-0407-C140-8882-3736770B153E}"/>
              </a:ext>
            </a:extLst>
          </p:cNvPr>
          <p:cNvSpPr/>
          <p:nvPr/>
        </p:nvSpPr>
        <p:spPr>
          <a:xfrm>
            <a:off x="5370593" y="6207450"/>
            <a:ext cx="679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Kandaperumal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A.K. Srivastava, “Resilience of the Electric Distribution Systems: Concepts, Classification, Assessment, Challenges, and Research Needs”, IET Cyber-Physical Systems: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Theory &amp; Applications,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1E9E57-7565-7547-A50D-A7DFC499FF0A}"/>
              </a:ext>
            </a:extLst>
          </p:cNvPr>
          <p:cNvSpPr/>
          <p:nvPr/>
        </p:nvSpPr>
        <p:spPr>
          <a:xfrm>
            <a:off x="10839797" y="4015850"/>
            <a:ext cx="1163782" cy="3234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F55AC-F8B0-774D-BEF2-0D93D3647142}"/>
              </a:ext>
            </a:extLst>
          </p:cNvPr>
          <p:cNvSpPr/>
          <p:nvPr/>
        </p:nvSpPr>
        <p:spPr>
          <a:xfrm>
            <a:off x="5268685" y="4265543"/>
            <a:ext cx="1775467" cy="2963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879D0-1EBF-154F-8E12-E6EBC712E84F}"/>
              </a:ext>
            </a:extLst>
          </p:cNvPr>
          <p:cNvSpPr/>
          <p:nvPr/>
        </p:nvSpPr>
        <p:spPr>
          <a:xfrm>
            <a:off x="9372600" y="4277617"/>
            <a:ext cx="770295" cy="35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BCB466-D860-CA4B-BE7F-E2427060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259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C6F7D1-0F7E-4B00-8530-BE8008F0D8B4}"/>
              </a:ext>
            </a:extLst>
          </p:cNvPr>
          <p:cNvGrpSpPr/>
          <p:nvPr/>
        </p:nvGrpSpPr>
        <p:grpSpPr>
          <a:xfrm>
            <a:off x="6096001" y="509193"/>
            <a:ext cx="6577399" cy="1371600"/>
            <a:chOff x="6096000" y="509193"/>
            <a:chExt cx="6577398" cy="1371600"/>
          </a:xfrm>
          <a:solidFill>
            <a:srgbClr val="002060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9EBB9C-B9AB-457B-B632-3A13ADA4111F}"/>
                </a:ext>
              </a:extLst>
            </p:cNvPr>
            <p:cNvSpPr/>
            <p:nvPr/>
          </p:nvSpPr>
          <p:spPr>
            <a:xfrm>
              <a:off x="6096000" y="509193"/>
              <a:ext cx="6096000" cy="1371600"/>
            </a:xfrm>
            <a:custGeom>
              <a:avLst/>
              <a:gdLst>
                <a:gd name="connsiteX0" fmla="*/ 0 w 5638800"/>
                <a:gd name="connsiteY0" fmla="*/ 0 h 1371600"/>
                <a:gd name="connsiteX1" fmla="*/ 5638800 w 5638800"/>
                <a:gd name="connsiteY1" fmla="*/ 0 h 1371600"/>
                <a:gd name="connsiteX2" fmla="*/ 5638800 w 5638800"/>
                <a:gd name="connsiteY2" fmla="*/ 479422 h 1371600"/>
                <a:gd name="connsiteX3" fmla="*/ 5635266 w 5638800"/>
                <a:gd name="connsiteY3" fmla="*/ 479066 h 1371600"/>
                <a:gd name="connsiteX4" fmla="*/ 5428532 w 5638800"/>
                <a:gd name="connsiteY4" fmla="*/ 685800 h 1371600"/>
                <a:gd name="connsiteX5" fmla="*/ 5635266 w 5638800"/>
                <a:gd name="connsiteY5" fmla="*/ 892534 h 1371600"/>
                <a:gd name="connsiteX6" fmla="*/ 5638800 w 5638800"/>
                <a:gd name="connsiteY6" fmla="*/ 892178 h 1371600"/>
                <a:gd name="connsiteX7" fmla="*/ 5638800 w 5638800"/>
                <a:gd name="connsiteY7" fmla="*/ 1371600 h 1371600"/>
                <a:gd name="connsiteX8" fmla="*/ 0 w 5638800"/>
                <a:gd name="connsiteY8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0" h="1371600">
                  <a:moveTo>
                    <a:pt x="0" y="0"/>
                  </a:moveTo>
                  <a:lnTo>
                    <a:pt x="5638800" y="0"/>
                  </a:lnTo>
                  <a:lnTo>
                    <a:pt x="5638800" y="479422"/>
                  </a:lnTo>
                  <a:lnTo>
                    <a:pt x="5635266" y="479066"/>
                  </a:lnTo>
                  <a:cubicBezTo>
                    <a:pt x="5521090" y="479066"/>
                    <a:pt x="5428532" y="571624"/>
                    <a:pt x="5428532" y="685800"/>
                  </a:cubicBezTo>
                  <a:cubicBezTo>
                    <a:pt x="5428532" y="799976"/>
                    <a:pt x="5521090" y="892534"/>
                    <a:pt x="5635266" y="892534"/>
                  </a:cubicBezTo>
                  <a:lnTo>
                    <a:pt x="5638800" y="892178"/>
                  </a:lnTo>
                  <a:lnTo>
                    <a:pt x="5638800" y="1371600"/>
                  </a:lnTo>
                  <a:lnTo>
                    <a:pt x="0" y="1371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77" eaLnBrk="0" hangingPunct="0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BC10E3C-F700-4013-B472-EE2F36D77D65}"/>
                </a:ext>
              </a:extLst>
            </p:cNvPr>
            <p:cNvSpPr/>
            <p:nvPr/>
          </p:nvSpPr>
          <p:spPr>
            <a:xfrm>
              <a:off x="12079777" y="1104872"/>
              <a:ext cx="180242" cy="1802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8489EB07-DF76-4616-8D72-54C5EF0B821B}"/>
                </a:ext>
              </a:extLst>
            </p:cNvPr>
            <p:cNvSpPr/>
            <p:nvPr/>
          </p:nvSpPr>
          <p:spPr>
            <a:xfrm rot="13500000">
              <a:off x="11763152" y="729897"/>
              <a:ext cx="910246" cy="910246"/>
            </a:xfrm>
            <a:prstGeom prst="arc">
              <a:avLst>
                <a:gd name="adj1" fmla="val 13695927"/>
                <a:gd name="adj2" fmla="val 2489019"/>
              </a:avLst>
            </a:prstGeom>
            <a:grpFill/>
            <a:ln w="38100" cap="rnd">
              <a:solidFill>
                <a:schemeClr val="bg1">
                  <a:lumMod val="95000"/>
                </a:schemeClr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BD09256-2360-4931-A15C-894E2F25F29D}"/>
              </a:ext>
            </a:extLst>
          </p:cNvPr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6562D-805D-4DCF-9F0A-CE0275A17EDE}"/>
              </a:ext>
            </a:extLst>
          </p:cNvPr>
          <p:cNvSpPr/>
          <p:nvPr/>
        </p:nvSpPr>
        <p:spPr>
          <a:xfrm>
            <a:off x="1747052" y="1769418"/>
            <a:ext cx="2667000" cy="461665"/>
          </a:xfrm>
          <a:prstGeom prst="roundRect">
            <a:avLst>
              <a:gd name="adj" fmla="val 50000"/>
            </a:avLst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F2E84-2961-4323-B516-36F4BF0812BD}"/>
              </a:ext>
            </a:extLst>
          </p:cNvPr>
          <p:cNvSpPr txBox="1"/>
          <p:nvPr/>
        </p:nvSpPr>
        <p:spPr>
          <a:xfrm>
            <a:off x="624372" y="2266952"/>
            <a:ext cx="49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80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</a:t>
            </a:r>
            <a:r>
              <a:rPr lang="en-US" sz="8000" b="1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W.R.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E02A2-E436-4D00-8F9D-4231677F6A5F}"/>
              </a:ext>
            </a:extLst>
          </p:cNvPr>
          <p:cNvSpPr txBox="1"/>
          <p:nvPr/>
        </p:nvSpPr>
        <p:spPr>
          <a:xfrm>
            <a:off x="787400" y="179901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Before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90DBC-F4E3-4124-87B4-F61322613228}"/>
              </a:ext>
            </a:extLst>
          </p:cNvPr>
          <p:cNvSpPr txBox="1"/>
          <p:nvPr/>
        </p:nvSpPr>
        <p:spPr>
          <a:xfrm>
            <a:off x="611978" y="3481421"/>
            <a:ext cx="484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Inspired by CDC Public Health Emergency Preparedness and Response and Weighted Sum Model (WSM).</a:t>
            </a:r>
          </a:p>
          <a:p>
            <a:pPr algn="ctr" defTabSz="914377" eaLnBrk="0" hangingPunct="0"/>
            <a:endParaRPr lang="en-US" sz="20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7207EA-1417-4190-8024-81E94E13D2A0}"/>
              </a:ext>
            </a:extLst>
          </p:cNvPr>
          <p:cNvGrpSpPr/>
          <p:nvPr/>
        </p:nvGrpSpPr>
        <p:grpSpPr>
          <a:xfrm>
            <a:off x="6696080" y="489090"/>
            <a:ext cx="4702171" cy="1906269"/>
            <a:chOff x="6681901" y="1442950"/>
            <a:chExt cx="4702170" cy="1906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717EA6-E7F3-4391-B98D-27E9C27FE487}"/>
                </a:ext>
              </a:extLst>
            </p:cNvPr>
            <p:cNvSpPr txBox="1"/>
            <p:nvPr/>
          </p:nvSpPr>
          <p:spPr>
            <a:xfrm>
              <a:off x="6681901" y="1442950"/>
              <a:ext cx="2828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528AB-DBBA-4B0A-9A2B-DBCE63FEAE19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21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is the system prepared for the predicted impact of an incoming event?</a:t>
              </a:r>
            </a:p>
            <a:p>
              <a:pPr defTabSz="914377" eaLnBrk="0" hangingPunct="0"/>
              <a:endParaRPr lang="en-US" sz="21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682C6-FC40-4646-B710-7744C019443A}"/>
              </a:ext>
            </a:extLst>
          </p:cNvPr>
          <p:cNvGrpSpPr/>
          <p:nvPr/>
        </p:nvGrpSpPr>
        <p:grpSpPr>
          <a:xfrm>
            <a:off x="6696080" y="2000252"/>
            <a:ext cx="4702171" cy="1352271"/>
            <a:chOff x="6681901" y="1442950"/>
            <a:chExt cx="4702170" cy="13522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91B25-EF91-4E1F-A8E0-FACBFBF590EA}"/>
                </a:ext>
              </a:extLst>
            </p:cNvPr>
            <p:cNvSpPr txBox="1"/>
            <p:nvPr/>
          </p:nvSpPr>
          <p:spPr>
            <a:xfrm>
              <a:off x="6681901" y="1442950"/>
              <a:ext cx="30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Withstand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62ED7-CE30-4389-8FD4-4D1060D57BBC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can system continue to supply critical loads during event?</a:t>
              </a:r>
            </a:p>
            <a:p>
              <a:pPr defTabSz="914377" eaLnBrk="0" hangingPunct="0"/>
              <a:endParaRPr lang="en-US" sz="1600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2E495A-51B9-4294-838E-86A0B326D5B8}"/>
              </a:ext>
            </a:extLst>
          </p:cNvPr>
          <p:cNvGrpSpPr/>
          <p:nvPr/>
        </p:nvGrpSpPr>
        <p:grpSpPr>
          <a:xfrm>
            <a:off x="6696080" y="3511410"/>
            <a:ext cx="4702171" cy="1598492"/>
            <a:chOff x="6681901" y="1442950"/>
            <a:chExt cx="4702170" cy="1598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B565EB-A922-4F37-A569-C8C0989450EB}"/>
                </a:ext>
              </a:extLst>
            </p:cNvPr>
            <p:cNvSpPr txBox="1"/>
            <p:nvPr/>
          </p:nvSpPr>
          <p:spPr>
            <a:xfrm>
              <a:off x="6681901" y="1442950"/>
              <a:ext cx="319722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Recover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1AA7AC-5281-47C7-980E-446D8C09D4E7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quickly can system recover from event and continue supply to critical loads? And at what cost?</a:t>
              </a:r>
            </a:p>
            <a:p>
              <a:pPr defTabSz="914377" eaLnBrk="0" hangingPunct="0"/>
              <a:endParaRPr lang="en-US" sz="1600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DAE9F14-010C-43E3-9F96-2358A71F899A}"/>
              </a:ext>
            </a:extLst>
          </p:cNvPr>
          <p:cNvSpPr/>
          <p:nvPr/>
        </p:nvSpPr>
        <p:spPr>
          <a:xfrm>
            <a:off x="123759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B32F4D-AFF4-45C8-BC5C-E148A1D7243E}"/>
              </a:ext>
            </a:extLst>
          </p:cNvPr>
          <p:cNvSpPr/>
          <p:nvPr/>
        </p:nvSpPr>
        <p:spPr>
          <a:xfrm>
            <a:off x="2289759" y="5368556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A01AB-3E47-44B0-A7E9-B14464891F80}"/>
              </a:ext>
            </a:extLst>
          </p:cNvPr>
          <p:cNvSpPr/>
          <p:nvPr/>
        </p:nvSpPr>
        <p:spPr>
          <a:xfrm rot="10800000">
            <a:off x="-1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C860C2-CCE7-4AB6-9756-A9594B9869E4}"/>
              </a:ext>
            </a:extLst>
          </p:cNvPr>
          <p:cNvSpPr/>
          <p:nvPr/>
        </p:nvSpPr>
        <p:spPr>
          <a:xfrm rot="10800000">
            <a:off x="-1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06332C-7924-45F6-8F1B-0029924742E8}"/>
              </a:ext>
            </a:extLst>
          </p:cNvPr>
          <p:cNvSpPr/>
          <p:nvPr/>
        </p:nvSpPr>
        <p:spPr>
          <a:xfrm>
            <a:off x="4681892" y="673184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344FEB-2281-442D-A72E-BA4F1945E27F}"/>
              </a:ext>
            </a:extLst>
          </p:cNvPr>
          <p:cNvSpPr/>
          <p:nvPr/>
        </p:nvSpPr>
        <p:spPr>
          <a:xfrm>
            <a:off x="4341483" y="5565617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C3C6562-A7BF-45C4-8F1B-47634E9E4BD2}"/>
              </a:ext>
            </a:extLst>
          </p:cNvPr>
          <p:cNvSpPr/>
          <p:nvPr/>
        </p:nvSpPr>
        <p:spPr>
          <a:xfrm>
            <a:off x="5960309" y="17410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A9C94CC-83A1-4C62-91DE-76265189FFF0}"/>
              </a:ext>
            </a:extLst>
          </p:cNvPr>
          <p:cNvSpPr/>
          <p:nvPr/>
        </p:nvSpPr>
        <p:spPr>
          <a:xfrm rot="10800000">
            <a:off x="6089391" y="1006127"/>
            <a:ext cx="202099" cy="404196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AC94C54-9FD7-4760-AA60-8DCCCEE1A4A8}"/>
              </a:ext>
            </a:extLst>
          </p:cNvPr>
          <p:cNvSpPr/>
          <p:nvPr/>
        </p:nvSpPr>
        <p:spPr>
          <a:xfrm>
            <a:off x="5957928" y="1076944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257B44-D7A0-4607-8E46-2F3E08BF835F}"/>
              </a:ext>
            </a:extLst>
          </p:cNvPr>
          <p:cNvGrpSpPr/>
          <p:nvPr/>
        </p:nvGrpSpPr>
        <p:grpSpPr>
          <a:xfrm>
            <a:off x="962823" y="6005403"/>
            <a:ext cx="4495800" cy="385299"/>
            <a:chOff x="962823" y="6005415"/>
            <a:chExt cx="4495800" cy="3853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54FEBB1-AB8D-42F2-AF7E-9361B81A3EB6}"/>
                </a:ext>
              </a:extLst>
            </p:cNvPr>
            <p:cNvSpPr/>
            <p:nvPr/>
          </p:nvSpPr>
          <p:spPr>
            <a:xfrm>
              <a:off x="1793081" y="6005415"/>
              <a:ext cx="2495221" cy="385300"/>
            </a:xfrm>
            <a:prstGeom prst="roundRect">
              <a:avLst>
                <a:gd name="adj" fmla="val 50000"/>
              </a:avLst>
            </a:prstGeom>
            <a:solidFill>
              <a:srgbClr val="837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EBF969-61A0-46CD-9565-F7CBCCF0F6E9}"/>
                </a:ext>
              </a:extLst>
            </p:cNvPr>
            <p:cNvSpPr txBox="1"/>
            <p:nvPr/>
          </p:nvSpPr>
          <p:spPr>
            <a:xfrm>
              <a:off x="962823" y="6066031"/>
              <a:ext cx="44958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Measuring Resilience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3EFBAC1-D2A6-4BBB-A1CD-8F485617CFA4}"/>
              </a:ext>
            </a:extLst>
          </p:cNvPr>
          <p:cNvSpPr/>
          <p:nvPr/>
        </p:nvSpPr>
        <p:spPr>
          <a:xfrm>
            <a:off x="127482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5BCDA3-0CF8-4918-88E7-AE8AB76D174D}"/>
              </a:ext>
            </a:extLst>
          </p:cNvPr>
          <p:cNvSpPr/>
          <p:nvPr/>
        </p:nvSpPr>
        <p:spPr>
          <a:xfrm rot="10800000">
            <a:off x="37229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DA95FD6-BA2C-495E-8A18-EF634F90B2B9}"/>
              </a:ext>
            </a:extLst>
          </p:cNvPr>
          <p:cNvSpPr/>
          <p:nvPr/>
        </p:nvSpPr>
        <p:spPr>
          <a:xfrm rot="10800000">
            <a:off x="37229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32FACC7-5817-E64B-90B0-316E8B81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2"/>
            <a:ext cx="2844800" cy="365125"/>
          </a:xfrm>
        </p:spPr>
        <p:txBody>
          <a:bodyPr/>
          <a:lstStyle/>
          <a:p>
            <a:pPr defTabSz="914377"/>
            <a:fld id="{829BDD85-A640-4C79-9AB6-AA2BC0F4F08C}" type="slidenum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defTabSz="914377"/>
              <a:t>7</a:t>
            </a:fld>
            <a:endParaRPr 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5" name="Picture 4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8FB0934-8B91-FE4E-B869-3783B1900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800601"/>
            <a:ext cx="5183960" cy="19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8FD397-591E-42CB-9002-E19A79A27170}"/>
              </a:ext>
            </a:extLst>
          </p:cNvPr>
          <p:cNvGrpSpPr/>
          <p:nvPr/>
        </p:nvGrpSpPr>
        <p:grpSpPr>
          <a:xfrm>
            <a:off x="6089393" y="2022303"/>
            <a:ext cx="6584007" cy="1371600"/>
            <a:chOff x="6089391" y="1990552"/>
            <a:chExt cx="6584007" cy="1371600"/>
          </a:xfrm>
          <a:solidFill>
            <a:srgbClr val="00206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1905DAE-F547-4BF4-8F65-23EF22C6D7D6}"/>
                </a:ext>
              </a:extLst>
            </p:cNvPr>
            <p:cNvGrpSpPr/>
            <p:nvPr/>
          </p:nvGrpSpPr>
          <p:grpSpPr>
            <a:xfrm>
              <a:off x="6089391" y="1990552"/>
              <a:ext cx="6170628" cy="1371600"/>
              <a:chOff x="6089391" y="509193"/>
              <a:chExt cx="6170628" cy="1371600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8861D75-5F4B-4D2C-83A8-857834DFC3B8}"/>
                  </a:ext>
                </a:extLst>
              </p:cNvPr>
              <p:cNvSpPr/>
              <p:nvPr/>
            </p:nvSpPr>
            <p:spPr>
              <a:xfrm>
                <a:off x="6096000" y="509193"/>
                <a:ext cx="6096000" cy="1371600"/>
              </a:xfrm>
              <a:custGeom>
                <a:avLst/>
                <a:gdLst>
                  <a:gd name="connsiteX0" fmla="*/ 0 w 5638800"/>
                  <a:gd name="connsiteY0" fmla="*/ 0 h 1371600"/>
                  <a:gd name="connsiteX1" fmla="*/ 5638800 w 5638800"/>
                  <a:gd name="connsiteY1" fmla="*/ 0 h 1371600"/>
                  <a:gd name="connsiteX2" fmla="*/ 5638800 w 5638800"/>
                  <a:gd name="connsiteY2" fmla="*/ 479422 h 1371600"/>
                  <a:gd name="connsiteX3" fmla="*/ 5635266 w 5638800"/>
                  <a:gd name="connsiteY3" fmla="*/ 479066 h 1371600"/>
                  <a:gd name="connsiteX4" fmla="*/ 5428532 w 5638800"/>
                  <a:gd name="connsiteY4" fmla="*/ 685800 h 1371600"/>
                  <a:gd name="connsiteX5" fmla="*/ 5635266 w 5638800"/>
                  <a:gd name="connsiteY5" fmla="*/ 892534 h 1371600"/>
                  <a:gd name="connsiteX6" fmla="*/ 5638800 w 5638800"/>
                  <a:gd name="connsiteY6" fmla="*/ 892178 h 1371600"/>
                  <a:gd name="connsiteX7" fmla="*/ 5638800 w 5638800"/>
                  <a:gd name="connsiteY7" fmla="*/ 1371600 h 1371600"/>
                  <a:gd name="connsiteX8" fmla="*/ 0 w 5638800"/>
                  <a:gd name="connsiteY8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800" h="1371600">
                    <a:moveTo>
                      <a:pt x="0" y="0"/>
                    </a:moveTo>
                    <a:lnTo>
                      <a:pt x="5638800" y="0"/>
                    </a:lnTo>
                    <a:lnTo>
                      <a:pt x="5638800" y="479422"/>
                    </a:lnTo>
                    <a:lnTo>
                      <a:pt x="5635266" y="479066"/>
                    </a:lnTo>
                    <a:cubicBezTo>
                      <a:pt x="5521090" y="479066"/>
                      <a:pt x="5428532" y="571624"/>
                      <a:pt x="5428532" y="685800"/>
                    </a:cubicBezTo>
                    <a:cubicBezTo>
                      <a:pt x="5428532" y="799976"/>
                      <a:pt x="5521090" y="892534"/>
                      <a:pt x="5635266" y="892534"/>
                    </a:cubicBezTo>
                    <a:lnTo>
                      <a:pt x="5638800" y="892178"/>
                    </a:lnTo>
                    <a:lnTo>
                      <a:pt x="5638800" y="1371600"/>
                    </a:lnTo>
                    <a:lnTo>
                      <a:pt x="0" y="1371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2EEFEB3-915B-4482-B35D-C4314B37662E}"/>
                  </a:ext>
                </a:extLst>
              </p:cNvPr>
              <p:cNvSpPr/>
              <p:nvPr/>
            </p:nvSpPr>
            <p:spPr>
              <a:xfrm>
                <a:off x="12079777" y="1104872"/>
                <a:ext cx="180242" cy="180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7F22D5-3E55-4BCD-954C-F98A327BA796}"/>
                  </a:ext>
                </a:extLst>
              </p:cNvPr>
              <p:cNvSpPr/>
              <p:nvPr/>
            </p:nvSpPr>
            <p:spPr>
              <a:xfrm rot="10800000">
                <a:off x="6089391" y="1006127"/>
                <a:ext cx="202098" cy="404196"/>
              </a:xfrm>
              <a:custGeom>
                <a:avLst/>
                <a:gdLst>
                  <a:gd name="connsiteX0" fmla="*/ 131280 w 131280"/>
                  <a:gd name="connsiteY0" fmla="*/ 0 h 262560"/>
                  <a:gd name="connsiteX1" fmla="*/ 131280 w 131280"/>
                  <a:gd name="connsiteY1" fmla="*/ 262560 h 262560"/>
                  <a:gd name="connsiteX2" fmla="*/ 0 w 131280"/>
                  <a:gd name="connsiteY2" fmla="*/ 131280 h 262560"/>
                  <a:gd name="connsiteX3" fmla="*/ 131280 w 131280"/>
                  <a:gd name="connsiteY3" fmla="*/ 0 h 26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80" h="262560">
                    <a:moveTo>
                      <a:pt x="131280" y="0"/>
                    </a:moveTo>
                    <a:lnTo>
                      <a:pt x="131280" y="262560"/>
                    </a:lnTo>
                    <a:cubicBezTo>
                      <a:pt x="58776" y="262560"/>
                      <a:pt x="0" y="203784"/>
                      <a:pt x="0" y="131280"/>
                    </a:cubicBezTo>
                    <a:cubicBezTo>
                      <a:pt x="0" y="58776"/>
                      <a:pt x="58776" y="0"/>
                      <a:pt x="1312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8489EB07-DF76-4616-8D72-54C5EF0B821B}"/>
                </a:ext>
              </a:extLst>
            </p:cNvPr>
            <p:cNvSpPr/>
            <p:nvPr/>
          </p:nvSpPr>
          <p:spPr>
            <a:xfrm rot="13500000">
              <a:off x="11763152" y="2216163"/>
              <a:ext cx="910246" cy="910246"/>
            </a:xfrm>
            <a:prstGeom prst="arc">
              <a:avLst>
                <a:gd name="adj1" fmla="val 13695927"/>
                <a:gd name="adj2" fmla="val 2489019"/>
              </a:avLst>
            </a:prstGeom>
            <a:grpFill/>
            <a:ln w="38100" cap="rnd">
              <a:solidFill>
                <a:schemeClr val="bg1">
                  <a:lumMod val="95000"/>
                </a:schemeClr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BD09256-2360-4931-A15C-894E2F25F29D}"/>
              </a:ext>
            </a:extLst>
          </p:cNvPr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6562D-805D-4DCF-9F0A-CE0275A17EDE}"/>
              </a:ext>
            </a:extLst>
          </p:cNvPr>
          <p:cNvSpPr/>
          <p:nvPr/>
        </p:nvSpPr>
        <p:spPr>
          <a:xfrm>
            <a:off x="1747052" y="1769418"/>
            <a:ext cx="2667000" cy="461665"/>
          </a:xfrm>
          <a:prstGeom prst="roundRect">
            <a:avLst>
              <a:gd name="adj" fmla="val 50000"/>
            </a:avLst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F2E84-2961-4323-B516-36F4BF0812BD}"/>
              </a:ext>
            </a:extLst>
          </p:cNvPr>
          <p:cNvSpPr txBox="1"/>
          <p:nvPr/>
        </p:nvSpPr>
        <p:spPr>
          <a:xfrm>
            <a:off x="624372" y="2266952"/>
            <a:ext cx="49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8000" b="1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</a:t>
            </a:r>
            <a:r>
              <a:rPr lang="en-US" sz="8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W.</a:t>
            </a:r>
            <a:r>
              <a:rPr lang="en-US" sz="8000" b="1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E02A2-E436-4D00-8F9D-4231677F6A5F}"/>
              </a:ext>
            </a:extLst>
          </p:cNvPr>
          <p:cNvSpPr txBox="1"/>
          <p:nvPr/>
        </p:nvSpPr>
        <p:spPr>
          <a:xfrm>
            <a:off x="787400" y="179901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During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90DBC-F4E3-4124-87B4-F61322613228}"/>
              </a:ext>
            </a:extLst>
          </p:cNvPr>
          <p:cNvSpPr txBox="1"/>
          <p:nvPr/>
        </p:nvSpPr>
        <p:spPr>
          <a:xfrm>
            <a:off x="611978" y="3481421"/>
            <a:ext cx="484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system characteristics-based factors, graph theory, and Multi-Criteria Decision Making (MCDM): Analytical Hierarchal Process (AHP).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7207EA-1417-4190-8024-81E94E13D2A0}"/>
              </a:ext>
            </a:extLst>
          </p:cNvPr>
          <p:cNvGrpSpPr/>
          <p:nvPr/>
        </p:nvGrpSpPr>
        <p:grpSpPr>
          <a:xfrm>
            <a:off x="6696080" y="489091"/>
            <a:ext cx="4702171" cy="1106050"/>
            <a:chOff x="6681901" y="1442950"/>
            <a:chExt cx="4702170" cy="11060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717EA6-E7F3-4391-B98D-27E9C27FE487}"/>
                </a:ext>
              </a:extLst>
            </p:cNvPr>
            <p:cNvSpPr txBox="1"/>
            <p:nvPr/>
          </p:nvSpPr>
          <p:spPr>
            <a:xfrm>
              <a:off x="6681901" y="1442950"/>
              <a:ext cx="2828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528AB-DBBA-4B0A-9A2B-DBCE63FEAE19}"/>
                </a:ext>
              </a:extLst>
            </p:cNvPr>
            <p:cNvSpPr txBox="1"/>
            <p:nvPr/>
          </p:nvSpPr>
          <p:spPr>
            <a:xfrm>
              <a:off x="6681901" y="1964225"/>
              <a:ext cx="47021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is the system prepared for the predicted impact of an incoming event?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682C6-FC40-4646-B710-7744C019443A}"/>
              </a:ext>
            </a:extLst>
          </p:cNvPr>
          <p:cNvGrpSpPr/>
          <p:nvPr/>
        </p:nvGrpSpPr>
        <p:grpSpPr>
          <a:xfrm>
            <a:off x="6696080" y="2000250"/>
            <a:ext cx="4702171" cy="1583104"/>
            <a:chOff x="6681901" y="1442950"/>
            <a:chExt cx="4702170" cy="15831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91B25-EF91-4E1F-A8E0-FACBFBF590EA}"/>
                </a:ext>
              </a:extLst>
            </p:cNvPr>
            <p:cNvSpPr txBox="1"/>
            <p:nvPr/>
          </p:nvSpPr>
          <p:spPr>
            <a:xfrm>
              <a:off x="6681901" y="1442950"/>
              <a:ext cx="30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Withstand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62ED7-CE30-4389-8FD4-4D1060D57BBC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2100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can system continue to supply critical loads during event?</a:t>
              </a:r>
            </a:p>
            <a:p>
              <a:pPr defTabSz="914377" eaLnBrk="0" hangingPunct="0"/>
              <a:endParaRPr lang="en-US" sz="21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2E495A-51B9-4294-838E-86A0B326D5B8}"/>
              </a:ext>
            </a:extLst>
          </p:cNvPr>
          <p:cNvGrpSpPr/>
          <p:nvPr/>
        </p:nvGrpSpPr>
        <p:grpSpPr>
          <a:xfrm>
            <a:off x="6696080" y="3511411"/>
            <a:ext cx="4702171" cy="1352272"/>
            <a:chOff x="6681901" y="1442950"/>
            <a:chExt cx="4702170" cy="13522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B565EB-A922-4F37-A569-C8C0989450EB}"/>
                </a:ext>
              </a:extLst>
            </p:cNvPr>
            <p:cNvSpPr txBox="1"/>
            <p:nvPr/>
          </p:nvSpPr>
          <p:spPr>
            <a:xfrm>
              <a:off x="6681901" y="1442950"/>
              <a:ext cx="3197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Recover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1AA7AC-5281-47C7-980E-446D8C09D4E7}"/>
                </a:ext>
              </a:extLst>
            </p:cNvPr>
            <p:cNvSpPr txBox="1"/>
            <p:nvPr/>
          </p:nvSpPr>
          <p:spPr>
            <a:xfrm>
              <a:off x="6681901" y="1964225"/>
              <a:ext cx="4702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quickly can system recover from event and continue supply to critical loads? And at what cost?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DAE9F14-010C-43E3-9F96-2358A71F899A}"/>
              </a:ext>
            </a:extLst>
          </p:cNvPr>
          <p:cNvSpPr/>
          <p:nvPr/>
        </p:nvSpPr>
        <p:spPr>
          <a:xfrm>
            <a:off x="123759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B32F4D-AFF4-45C8-BC5C-E148A1D7243E}"/>
              </a:ext>
            </a:extLst>
          </p:cNvPr>
          <p:cNvSpPr/>
          <p:nvPr/>
        </p:nvSpPr>
        <p:spPr>
          <a:xfrm>
            <a:off x="2289759" y="5368556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A01AB-3E47-44B0-A7E9-B14464891F80}"/>
              </a:ext>
            </a:extLst>
          </p:cNvPr>
          <p:cNvSpPr/>
          <p:nvPr/>
        </p:nvSpPr>
        <p:spPr>
          <a:xfrm rot="10800000">
            <a:off x="-1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C860C2-CCE7-4AB6-9756-A9594B9869E4}"/>
              </a:ext>
            </a:extLst>
          </p:cNvPr>
          <p:cNvSpPr/>
          <p:nvPr/>
        </p:nvSpPr>
        <p:spPr>
          <a:xfrm rot="10800000">
            <a:off x="-1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06332C-7924-45F6-8F1B-0029924742E8}"/>
              </a:ext>
            </a:extLst>
          </p:cNvPr>
          <p:cNvSpPr/>
          <p:nvPr/>
        </p:nvSpPr>
        <p:spPr>
          <a:xfrm>
            <a:off x="4681892" y="673184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344FEB-2281-442D-A72E-BA4F1945E27F}"/>
              </a:ext>
            </a:extLst>
          </p:cNvPr>
          <p:cNvSpPr/>
          <p:nvPr/>
        </p:nvSpPr>
        <p:spPr>
          <a:xfrm>
            <a:off x="4341483" y="5565617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C3C6562-A7BF-45C4-8F1B-47634E9E4BD2}"/>
              </a:ext>
            </a:extLst>
          </p:cNvPr>
          <p:cNvSpPr/>
          <p:nvPr/>
        </p:nvSpPr>
        <p:spPr>
          <a:xfrm>
            <a:off x="5960309" y="17410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AC94C54-9FD7-4760-AA60-8DCCCEE1A4A8}"/>
              </a:ext>
            </a:extLst>
          </p:cNvPr>
          <p:cNvSpPr/>
          <p:nvPr/>
        </p:nvSpPr>
        <p:spPr>
          <a:xfrm>
            <a:off x="5957928" y="1076944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257B44-D7A0-4607-8E46-2F3E08BF835F}"/>
              </a:ext>
            </a:extLst>
          </p:cNvPr>
          <p:cNvGrpSpPr/>
          <p:nvPr/>
        </p:nvGrpSpPr>
        <p:grpSpPr>
          <a:xfrm>
            <a:off x="787400" y="6005420"/>
            <a:ext cx="4495800" cy="385300"/>
            <a:chOff x="787400" y="6005415"/>
            <a:chExt cx="4495800" cy="3853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54FEBB1-AB8D-42F2-AF7E-9361B81A3EB6}"/>
                </a:ext>
              </a:extLst>
            </p:cNvPr>
            <p:cNvSpPr/>
            <p:nvPr/>
          </p:nvSpPr>
          <p:spPr>
            <a:xfrm>
              <a:off x="1793081" y="6005415"/>
              <a:ext cx="2495221" cy="385300"/>
            </a:xfrm>
            <a:prstGeom prst="roundRect">
              <a:avLst>
                <a:gd name="adj" fmla="val 50000"/>
              </a:avLst>
            </a:prstGeom>
            <a:solidFill>
              <a:srgbClr val="837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EBF969-61A0-46CD-9565-F7CBCCF0F6E9}"/>
                </a:ext>
              </a:extLst>
            </p:cNvPr>
            <p:cNvSpPr txBox="1"/>
            <p:nvPr/>
          </p:nvSpPr>
          <p:spPr>
            <a:xfrm>
              <a:off x="787400" y="6045303"/>
              <a:ext cx="449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Measuring Resilience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3EFBAC1-D2A6-4BBB-A1CD-8F485617CFA4}"/>
              </a:ext>
            </a:extLst>
          </p:cNvPr>
          <p:cNvSpPr/>
          <p:nvPr/>
        </p:nvSpPr>
        <p:spPr>
          <a:xfrm>
            <a:off x="127482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5BCDA3-0CF8-4918-88E7-AE8AB76D174D}"/>
              </a:ext>
            </a:extLst>
          </p:cNvPr>
          <p:cNvSpPr/>
          <p:nvPr/>
        </p:nvSpPr>
        <p:spPr>
          <a:xfrm rot="10800000">
            <a:off x="37229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DA95FD6-BA2C-495E-8A18-EF634F90B2B9}"/>
              </a:ext>
            </a:extLst>
          </p:cNvPr>
          <p:cNvSpPr/>
          <p:nvPr/>
        </p:nvSpPr>
        <p:spPr>
          <a:xfrm rot="10800000">
            <a:off x="37229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7C63C7C4-1245-554B-9332-FE6F38B3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2"/>
            <a:ext cx="2844800" cy="365125"/>
          </a:xfrm>
        </p:spPr>
        <p:txBody>
          <a:bodyPr/>
          <a:lstStyle/>
          <a:p>
            <a:pPr defTabSz="914377"/>
            <a:fld id="{829BDD85-A640-4C79-9AB6-AA2BC0F4F08C}" type="slidenum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defTabSz="914377"/>
              <a:t>8</a:t>
            </a:fld>
            <a:endParaRPr 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8" name="Picture 4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8AA0A88-5C7D-9744-B446-35BEED6A4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648201"/>
            <a:ext cx="5486400" cy="21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CA5E52E-EA52-444E-9C8E-76ADEE21D645}"/>
              </a:ext>
            </a:extLst>
          </p:cNvPr>
          <p:cNvGrpSpPr/>
          <p:nvPr/>
        </p:nvGrpSpPr>
        <p:grpSpPr>
          <a:xfrm>
            <a:off x="6089393" y="3533725"/>
            <a:ext cx="6584007" cy="1371600"/>
            <a:chOff x="6089391" y="1990552"/>
            <a:chExt cx="6584007" cy="1371600"/>
          </a:xfrm>
          <a:solidFill>
            <a:srgbClr val="00206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1EB159-D56C-419F-AEB7-8D02089B9B88}"/>
                </a:ext>
              </a:extLst>
            </p:cNvPr>
            <p:cNvGrpSpPr/>
            <p:nvPr/>
          </p:nvGrpSpPr>
          <p:grpSpPr>
            <a:xfrm>
              <a:off x="6089391" y="1990552"/>
              <a:ext cx="6170628" cy="1371600"/>
              <a:chOff x="6089391" y="509193"/>
              <a:chExt cx="6170628" cy="1371600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65753CE-8378-476B-9519-36861B847F85}"/>
                  </a:ext>
                </a:extLst>
              </p:cNvPr>
              <p:cNvSpPr/>
              <p:nvPr/>
            </p:nvSpPr>
            <p:spPr>
              <a:xfrm>
                <a:off x="6096000" y="509193"/>
                <a:ext cx="6096000" cy="1371600"/>
              </a:xfrm>
              <a:custGeom>
                <a:avLst/>
                <a:gdLst>
                  <a:gd name="connsiteX0" fmla="*/ 0 w 5638800"/>
                  <a:gd name="connsiteY0" fmla="*/ 0 h 1371600"/>
                  <a:gd name="connsiteX1" fmla="*/ 5638800 w 5638800"/>
                  <a:gd name="connsiteY1" fmla="*/ 0 h 1371600"/>
                  <a:gd name="connsiteX2" fmla="*/ 5638800 w 5638800"/>
                  <a:gd name="connsiteY2" fmla="*/ 479422 h 1371600"/>
                  <a:gd name="connsiteX3" fmla="*/ 5635266 w 5638800"/>
                  <a:gd name="connsiteY3" fmla="*/ 479066 h 1371600"/>
                  <a:gd name="connsiteX4" fmla="*/ 5428532 w 5638800"/>
                  <a:gd name="connsiteY4" fmla="*/ 685800 h 1371600"/>
                  <a:gd name="connsiteX5" fmla="*/ 5635266 w 5638800"/>
                  <a:gd name="connsiteY5" fmla="*/ 892534 h 1371600"/>
                  <a:gd name="connsiteX6" fmla="*/ 5638800 w 5638800"/>
                  <a:gd name="connsiteY6" fmla="*/ 892178 h 1371600"/>
                  <a:gd name="connsiteX7" fmla="*/ 5638800 w 5638800"/>
                  <a:gd name="connsiteY7" fmla="*/ 1371600 h 1371600"/>
                  <a:gd name="connsiteX8" fmla="*/ 0 w 5638800"/>
                  <a:gd name="connsiteY8" fmla="*/ 1371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8800" h="1371600">
                    <a:moveTo>
                      <a:pt x="0" y="0"/>
                    </a:moveTo>
                    <a:lnTo>
                      <a:pt x="5638800" y="0"/>
                    </a:lnTo>
                    <a:lnTo>
                      <a:pt x="5638800" y="479422"/>
                    </a:lnTo>
                    <a:lnTo>
                      <a:pt x="5635266" y="479066"/>
                    </a:lnTo>
                    <a:cubicBezTo>
                      <a:pt x="5521090" y="479066"/>
                      <a:pt x="5428532" y="571624"/>
                      <a:pt x="5428532" y="685800"/>
                    </a:cubicBezTo>
                    <a:cubicBezTo>
                      <a:pt x="5428532" y="799976"/>
                      <a:pt x="5521090" y="892534"/>
                      <a:pt x="5635266" y="892534"/>
                    </a:cubicBezTo>
                    <a:lnTo>
                      <a:pt x="5638800" y="892178"/>
                    </a:lnTo>
                    <a:lnTo>
                      <a:pt x="5638800" y="1371600"/>
                    </a:lnTo>
                    <a:lnTo>
                      <a:pt x="0" y="1371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8EB7438-3656-4D3E-AE0E-27C58266BABF}"/>
                  </a:ext>
                </a:extLst>
              </p:cNvPr>
              <p:cNvSpPr/>
              <p:nvPr/>
            </p:nvSpPr>
            <p:spPr>
              <a:xfrm>
                <a:off x="12079777" y="1104872"/>
                <a:ext cx="180242" cy="180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34EC61A-F0B2-4908-A970-E54107E29A26}"/>
                  </a:ext>
                </a:extLst>
              </p:cNvPr>
              <p:cNvSpPr/>
              <p:nvPr/>
            </p:nvSpPr>
            <p:spPr>
              <a:xfrm rot="10800000">
                <a:off x="6089391" y="1006127"/>
                <a:ext cx="202098" cy="404196"/>
              </a:xfrm>
              <a:custGeom>
                <a:avLst/>
                <a:gdLst>
                  <a:gd name="connsiteX0" fmla="*/ 131280 w 131280"/>
                  <a:gd name="connsiteY0" fmla="*/ 0 h 262560"/>
                  <a:gd name="connsiteX1" fmla="*/ 131280 w 131280"/>
                  <a:gd name="connsiteY1" fmla="*/ 262560 h 262560"/>
                  <a:gd name="connsiteX2" fmla="*/ 0 w 131280"/>
                  <a:gd name="connsiteY2" fmla="*/ 131280 h 262560"/>
                  <a:gd name="connsiteX3" fmla="*/ 131280 w 131280"/>
                  <a:gd name="connsiteY3" fmla="*/ 0 h 26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80" h="262560">
                    <a:moveTo>
                      <a:pt x="131280" y="0"/>
                    </a:moveTo>
                    <a:lnTo>
                      <a:pt x="131280" y="262560"/>
                    </a:lnTo>
                    <a:cubicBezTo>
                      <a:pt x="58776" y="262560"/>
                      <a:pt x="0" y="203784"/>
                      <a:pt x="0" y="131280"/>
                    </a:cubicBezTo>
                    <a:cubicBezTo>
                      <a:pt x="0" y="58776"/>
                      <a:pt x="58776" y="0"/>
                      <a:pt x="1312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77" eaLnBrk="0" hangingPunct="0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048233E-ED67-467E-B679-D72F76F02C2E}"/>
                </a:ext>
              </a:extLst>
            </p:cNvPr>
            <p:cNvSpPr/>
            <p:nvPr/>
          </p:nvSpPr>
          <p:spPr>
            <a:xfrm rot="13500000">
              <a:off x="11763152" y="2216163"/>
              <a:ext cx="910246" cy="910246"/>
            </a:xfrm>
            <a:prstGeom prst="arc">
              <a:avLst>
                <a:gd name="adj1" fmla="val 13695927"/>
                <a:gd name="adj2" fmla="val 2489019"/>
              </a:avLst>
            </a:prstGeom>
            <a:grpFill/>
            <a:ln w="38100" cap="rnd">
              <a:solidFill>
                <a:schemeClr val="bg1">
                  <a:lumMod val="95000"/>
                </a:schemeClr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BD09256-2360-4931-A15C-894E2F25F29D}"/>
              </a:ext>
            </a:extLst>
          </p:cNvPr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6562D-805D-4DCF-9F0A-CE0275A17EDE}"/>
              </a:ext>
            </a:extLst>
          </p:cNvPr>
          <p:cNvSpPr/>
          <p:nvPr/>
        </p:nvSpPr>
        <p:spPr>
          <a:xfrm>
            <a:off x="1747052" y="1769418"/>
            <a:ext cx="2667000" cy="461665"/>
          </a:xfrm>
          <a:prstGeom prst="roundRect">
            <a:avLst>
              <a:gd name="adj" fmla="val 50000"/>
            </a:avLst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F2E84-2961-4323-B516-36F4BF0812BD}"/>
              </a:ext>
            </a:extLst>
          </p:cNvPr>
          <p:cNvSpPr txBox="1"/>
          <p:nvPr/>
        </p:nvSpPr>
        <p:spPr>
          <a:xfrm>
            <a:off x="624372" y="2266952"/>
            <a:ext cx="49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8000" b="1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A.W.</a:t>
            </a:r>
            <a:r>
              <a:rPr lang="en-US" sz="8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R.</a:t>
            </a:r>
            <a:endParaRPr lang="en-US" sz="8000" b="1" dirty="0">
              <a:solidFill>
                <a:srgbClr val="837AD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E02A2-E436-4D00-8F9D-4231677F6A5F}"/>
              </a:ext>
            </a:extLst>
          </p:cNvPr>
          <p:cNvSpPr txBox="1"/>
          <p:nvPr/>
        </p:nvSpPr>
        <p:spPr>
          <a:xfrm>
            <a:off x="787400" y="179901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After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90DBC-F4E3-4124-87B4-F61322613228}"/>
              </a:ext>
            </a:extLst>
          </p:cNvPr>
          <p:cNvSpPr txBox="1"/>
          <p:nvPr/>
        </p:nvSpPr>
        <p:spPr>
          <a:xfrm>
            <a:off x="611978" y="3481421"/>
            <a:ext cx="484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hangingPunct="0"/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system characteristics-based factors, graph theory, and Multi-Criteria Decision Making (MCDM): Analytical Hierarchal Process (AHP).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7207EA-1417-4190-8024-81E94E13D2A0}"/>
              </a:ext>
            </a:extLst>
          </p:cNvPr>
          <p:cNvGrpSpPr/>
          <p:nvPr/>
        </p:nvGrpSpPr>
        <p:grpSpPr>
          <a:xfrm>
            <a:off x="6696080" y="489090"/>
            <a:ext cx="4702171" cy="1352272"/>
            <a:chOff x="6681901" y="1442950"/>
            <a:chExt cx="4702170" cy="13522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717EA6-E7F3-4391-B98D-27E9C27FE487}"/>
                </a:ext>
              </a:extLst>
            </p:cNvPr>
            <p:cNvSpPr txBox="1"/>
            <p:nvPr/>
          </p:nvSpPr>
          <p:spPr>
            <a:xfrm>
              <a:off x="6681901" y="1442950"/>
              <a:ext cx="282892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528AB-DBBA-4B0A-9A2B-DBCE63FEAE19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is the system prepared for the predicted impact of an incoming event?</a:t>
              </a:r>
            </a:p>
            <a:p>
              <a:pPr defTabSz="914377" eaLnBrk="0" hangingPunct="0"/>
              <a:endParaRPr lang="en-US" sz="1600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682C6-FC40-4646-B710-7744C019443A}"/>
              </a:ext>
            </a:extLst>
          </p:cNvPr>
          <p:cNvGrpSpPr/>
          <p:nvPr/>
        </p:nvGrpSpPr>
        <p:grpSpPr>
          <a:xfrm>
            <a:off x="6696080" y="2000252"/>
            <a:ext cx="4702171" cy="1352271"/>
            <a:chOff x="6681901" y="1442950"/>
            <a:chExt cx="4702170" cy="13522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91B25-EF91-4E1F-A8E0-FACBFBF590EA}"/>
                </a:ext>
              </a:extLst>
            </p:cNvPr>
            <p:cNvSpPr txBox="1"/>
            <p:nvPr/>
          </p:nvSpPr>
          <p:spPr>
            <a:xfrm>
              <a:off x="6681901" y="1442950"/>
              <a:ext cx="30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Withstand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62ED7-CE30-4389-8FD4-4D1060D57BBC}"/>
                </a:ext>
              </a:extLst>
            </p:cNvPr>
            <p:cNvSpPr txBox="1"/>
            <p:nvPr/>
          </p:nvSpPr>
          <p:spPr>
            <a:xfrm>
              <a:off x="6681901" y="1964224"/>
              <a:ext cx="4702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1600" dirty="0">
                  <a:solidFill>
                    <a:srgbClr val="837AD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well can system continue to supply critical loads during event?</a:t>
              </a:r>
            </a:p>
            <a:p>
              <a:pPr defTabSz="914377" eaLnBrk="0" hangingPunct="0"/>
              <a:endParaRPr lang="en-US" sz="1600" dirty="0">
                <a:solidFill>
                  <a:srgbClr val="837AD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2E495A-51B9-4294-838E-86A0B326D5B8}"/>
              </a:ext>
            </a:extLst>
          </p:cNvPr>
          <p:cNvGrpSpPr/>
          <p:nvPr/>
        </p:nvGrpSpPr>
        <p:grpSpPr>
          <a:xfrm>
            <a:off x="6477001" y="3511412"/>
            <a:ext cx="5293121" cy="1721604"/>
            <a:chOff x="6462821" y="1442950"/>
            <a:chExt cx="4706398" cy="17216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B565EB-A922-4F37-A569-C8C0989450EB}"/>
                </a:ext>
              </a:extLst>
            </p:cNvPr>
            <p:cNvSpPr txBox="1"/>
            <p:nvPr/>
          </p:nvSpPr>
          <p:spPr>
            <a:xfrm>
              <a:off x="6681901" y="1442950"/>
              <a:ext cx="3197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Recover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1AA7AC-5281-47C7-980E-446D8C09D4E7}"/>
                </a:ext>
              </a:extLst>
            </p:cNvPr>
            <p:cNvSpPr txBox="1"/>
            <p:nvPr/>
          </p:nvSpPr>
          <p:spPr>
            <a:xfrm>
              <a:off x="6462821" y="1964225"/>
              <a:ext cx="4706398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hangingPunct="0"/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How quickly can system recover from event and continue supply to critical loads? And at what cost?</a:t>
              </a:r>
            </a:p>
            <a:p>
              <a:pPr defTabSz="914377" eaLnBrk="0" hangingPunct="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" name="Arc 3">
            <a:extLst>
              <a:ext uri="{FF2B5EF4-FFF2-40B4-BE49-F238E27FC236}">
                <a16:creationId xmlns:a16="http://schemas.microsoft.com/office/drawing/2014/main" id="{8489EB07-DF76-4616-8D72-54C5EF0B821B}"/>
              </a:ext>
            </a:extLst>
          </p:cNvPr>
          <p:cNvSpPr/>
          <p:nvPr/>
        </p:nvSpPr>
        <p:spPr>
          <a:xfrm rot="13500000">
            <a:off x="11763153" y="729898"/>
            <a:ext cx="910247" cy="910247"/>
          </a:xfrm>
          <a:prstGeom prst="arc">
            <a:avLst>
              <a:gd name="adj1" fmla="val 13695927"/>
              <a:gd name="adj2" fmla="val 2489019"/>
            </a:avLst>
          </a:prstGeom>
          <a:ln w="38100" cap="rnd">
            <a:solidFill>
              <a:schemeClr val="bg1">
                <a:lumMod val="9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AE9F14-010C-43E3-9F96-2358A71F899A}"/>
              </a:ext>
            </a:extLst>
          </p:cNvPr>
          <p:cNvSpPr/>
          <p:nvPr/>
        </p:nvSpPr>
        <p:spPr>
          <a:xfrm>
            <a:off x="123759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B32F4D-AFF4-45C8-BC5C-E148A1D7243E}"/>
              </a:ext>
            </a:extLst>
          </p:cNvPr>
          <p:cNvSpPr/>
          <p:nvPr/>
        </p:nvSpPr>
        <p:spPr>
          <a:xfrm>
            <a:off x="2289759" y="5368556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A01AB-3E47-44B0-A7E9-B14464891F80}"/>
              </a:ext>
            </a:extLst>
          </p:cNvPr>
          <p:cNvSpPr/>
          <p:nvPr/>
        </p:nvSpPr>
        <p:spPr>
          <a:xfrm rot="10800000">
            <a:off x="-1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C860C2-CCE7-4AB6-9756-A9594B9869E4}"/>
              </a:ext>
            </a:extLst>
          </p:cNvPr>
          <p:cNvSpPr/>
          <p:nvPr/>
        </p:nvSpPr>
        <p:spPr>
          <a:xfrm rot="10800000">
            <a:off x="-1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06332C-7924-45F6-8F1B-0029924742E8}"/>
              </a:ext>
            </a:extLst>
          </p:cNvPr>
          <p:cNvSpPr/>
          <p:nvPr/>
        </p:nvSpPr>
        <p:spPr>
          <a:xfrm>
            <a:off x="4681892" y="673184"/>
            <a:ext cx="158168" cy="158168"/>
          </a:xfrm>
          <a:prstGeom prst="ellipse">
            <a:avLst/>
          </a:pr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344FEB-2281-442D-A72E-BA4F1945E27F}"/>
              </a:ext>
            </a:extLst>
          </p:cNvPr>
          <p:cNvSpPr/>
          <p:nvPr/>
        </p:nvSpPr>
        <p:spPr>
          <a:xfrm>
            <a:off x="4341483" y="5565617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C3C6562-A7BF-45C4-8F1B-47634E9E4BD2}"/>
              </a:ext>
            </a:extLst>
          </p:cNvPr>
          <p:cNvSpPr/>
          <p:nvPr/>
        </p:nvSpPr>
        <p:spPr>
          <a:xfrm>
            <a:off x="5960309" y="17410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AC94C54-9FD7-4760-AA60-8DCCCEE1A4A8}"/>
              </a:ext>
            </a:extLst>
          </p:cNvPr>
          <p:cNvSpPr/>
          <p:nvPr/>
        </p:nvSpPr>
        <p:spPr>
          <a:xfrm>
            <a:off x="5957928" y="1076944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257B44-D7A0-4607-8E46-2F3E08BF835F}"/>
              </a:ext>
            </a:extLst>
          </p:cNvPr>
          <p:cNvGrpSpPr/>
          <p:nvPr/>
        </p:nvGrpSpPr>
        <p:grpSpPr>
          <a:xfrm>
            <a:off x="787400" y="6005420"/>
            <a:ext cx="4495800" cy="385300"/>
            <a:chOff x="787400" y="6005415"/>
            <a:chExt cx="4495800" cy="3853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54FEBB1-AB8D-42F2-AF7E-9361B81A3EB6}"/>
                </a:ext>
              </a:extLst>
            </p:cNvPr>
            <p:cNvSpPr/>
            <p:nvPr/>
          </p:nvSpPr>
          <p:spPr>
            <a:xfrm>
              <a:off x="1793081" y="6005415"/>
              <a:ext cx="2495221" cy="385300"/>
            </a:xfrm>
            <a:prstGeom prst="roundRect">
              <a:avLst>
                <a:gd name="adj" fmla="val 50000"/>
              </a:avLst>
            </a:prstGeom>
            <a:solidFill>
              <a:srgbClr val="837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hangingPunct="0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EBF969-61A0-46CD-9565-F7CBCCF0F6E9}"/>
                </a:ext>
              </a:extLst>
            </p:cNvPr>
            <p:cNvSpPr txBox="1"/>
            <p:nvPr/>
          </p:nvSpPr>
          <p:spPr>
            <a:xfrm>
              <a:off x="787400" y="6045303"/>
              <a:ext cx="449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 eaLnBrk="0" hangingPunct="0"/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Measuring Resilience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3EFBAC1-D2A6-4BBB-A1CD-8F485617CFA4}"/>
              </a:ext>
            </a:extLst>
          </p:cNvPr>
          <p:cNvSpPr/>
          <p:nvPr/>
        </p:nvSpPr>
        <p:spPr>
          <a:xfrm>
            <a:off x="1274829" y="1147763"/>
            <a:ext cx="262560" cy="262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5BCDA3-0CF8-4918-88E7-AE8AB76D174D}"/>
              </a:ext>
            </a:extLst>
          </p:cNvPr>
          <p:cNvSpPr/>
          <p:nvPr/>
        </p:nvSpPr>
        <p:spPr>
          <a:xfrm rot="10800000">
            <a:off x="37229" y="6204895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DA95FD6-BA2C-495E-8A18-EF634F90B2B9}"/>
              </a:ext>
            </a:extLst>
          </p:cNvPr>
          <p:cNvSpPr/>
          <p:nvPr/>
        </p:nvSpPr>
        <p:spPr>
          <a:xfrm rot="10800000">
            <a:off x="37229" y="1863643"/>
            <a:ext cx="131280" cy="262560"/>
          </a:xfrm>
          <a:custGeom>
            <a:avLst/>
            <a:gdLst>
              <a:gd name="connsiteX0" fmla="*/ 131280 w 131280"/>
              <a:gd name="connsiteY0" fmla="*/ 0 h 262560"/>
              <a:gd name="connsiteX1" fmla="*/ 131280 w 131280"/>
              <a:gd name="connsiteY1" fmla="*/ 262560 h 262560"/>
              <a:gd name="connsiteX2" fmla="*/ 0 w 131280"/>
              <a:gd name="connsiteY2" fmla="*/ 131280 h 262560"/>
              <a:gd name="connsiteX3" fmla="*/ 131280 w 131280"/>
              <a:gd name="connsiteY3" fmla="*/ 0 h 2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80" h="262560">
                <a:moveTo>
                  <a:pt x="131280" y="0"/>
                </a:moveTo>
                <a:lnTo>
                  <a:pt x="131280" y="262560"/>
                </a:lnTo>
                <a:cubicBezTo>
                  <a:pt x="58776" y="262560"/>
                  <a:pt x="0" y="203784"/>
                  <a:pt x="0" y="131280"/>
                </a:cubicBezTo>
                <a:cubicBezTo>
                  <a:pt x="0" y="58776"/>
                  <a:pt x="58776" y="0"/>
                  <a:pt x="131280" y="0"/>
                </a:cubicBezTo>
                <a:close/>
              </a:path>
            </a:pathLst>
          </a:custGeom>
          <a:solidFill>
            <a:srgbClr val="837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 eaLnBrk="0" hangingPunct="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Graph theory - Wikipedia">
            <a:extLst>
              <a:ext uri="{FF2B5EF4-FFF2-40B4-BE49-F238E27FC236}">
                <a16:creationId xmlns:a16="http://schemas.microsoft.com/office/drawing/2014/main" id="{2850A628-B80F-9643-AB3C-39B3FE30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146335"/>
            <a:ext cx="1506348" cy="15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lide Number Placeholder 1">
            <a:extLst>
              <a:ext uri="{FF2B5EF4-FFF2-40B4-BE49-F238E27FC236}">
                <a16:creationId xmlns:a16="http://schemas.microsoft.com/office/drawing/2014/main" id="{0685C991-8050-254C-A056-D03658C8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2"/>
            <a:ext cx="2844800" cy="365125"/>
          </a:xfrm>
        </p:spPr>
        <p:txBody>
          <a:bodyPr/>
          <a:lstStyle/>
          <a:p>
            <a:pPr defTabSz="914377"/>
            <a:fld id="{829BDD85-A640-4C79-9AB6-AA2BC0F4F08C}" type="slidenum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defTabSz="914377"/>
              <a:t>9</a:t>
            </a:fld>
            <a:endParaRPr 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7C85E3-6A5A-284E-BCF9-0E6A210187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129" y="5019626"/>
            <a:ext cx="4762504" cy="1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7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807</Words>
  <Application>Microsoft Macintosh PowerPoint</Application>
  <PresentationFormat>Widescreen</PresentationFormat>
  <Paragraphs>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Century Schoolbook</vt:lpstr>
      <vt:lpstr>Lucida Sans</vt:lpstr>
      <vt:lpstr>Rockwell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Anurag Srivastava</cp:lastModifiedBy>
  <cp:revision>82</cp:revision>
  <dcterms:created xsi:type="dcterms:W3CDTF">2021-11-01T16:40:17Z</dcterms:created>
  <dcterms:modified xsi:type="dcterms:W3CDTF">2022-09-15T02:01:00Z</dcterms:modified>
</cp:coreProperties>
</file>