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64" r:id="rId6"/>
    <p:sldId id="266" r:id="rId7"/>
    <p:sldId id="272" r:id="rId8"/>
    <p:sldId id="267" r:id="rId9"/>
    <p:sldId id="273" r:id="rId10"/>
    <p:sldId id="268" r:id="rId11"/>
    <p:sldId id="269" r:id="rId12"/>
    <p:sldId id="270" r:id="rId13"/>
    <p:sldId id="271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2C7A41-089E-4B98-8FF7-89E61E40E6E7}">
          <p14:sldIdLst>
            <p14:sldId id="256"/>
            <p14:sldId id="264"/>
            <p14:sldId id="266"/>
            <p14:sldId id="272"/>
            <p14:sldId id="267"/>
            <p14:sldId id="273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27244-9399-45F9-A532-DBC20852ED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6938D-34A0-4416-8114-C875569F6EFE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Distributed feedback-based volt-watt controller that guarantees asymptotic convergence of voltage-related constraints</a:t>
          </a:r>
        </a:p>
      </dgm:t>
    </dgm:pt>
    <dgm:pt modelId="{4C94FCCD-1579-4436-9759-10A89F422A9F}" type="parTrans" cxnId="{AD207649-88F6-43A1-B703-873D218C81B3}">
      <dgm:prSet/>
      <dgm:spPr/>
      <dgm:t>
        <a:bodyPr/>
        <a:lstStyle/>
        <a:p>
          <a:endParaRPr lang="en-US" sz="2000"/>
        </a:p>
      </dgm:t>
    </dgm:pt>
    <dgm:pt modelId="{3F7C3843-9DF9-4935-AE70-FB58F86FB50F}" type="sibTrans" cxnId="{AD207649-88F6-43A1-B703-873D218C81B3}">
      <dgm:prSet/>
      <dgm:spPr/>
      <dgm:t>
        <a:bodyPr/>
        <a:lstStyle/>
        <a:p>
          <a:endParaRPr lang="en-US" sz="2000"/>
        </a:p>
      </dgm:t>
    </dgm:pt>
    <dgm:pt modelId="{EF968E78-8425-4ABB-B5F5-6016F2BE9A0F}">
      <dgm:prSet phldrT="[Text]" custT="1"/>
      <dgm:spPr/>
      <dgm:t>
        <a:bodyPr/>
        <a:lstStyle/>
        <a:p>
          <a:pPr rtl="0"/>
          <a:r>
            <a:rPr lang="en-US" sz="2000" dirty="0">
              <a:latin typeface="+mn-lt"/>
            </a:rPr>
            <a:t>Implemented realistic cyber-attacks (specifically, Man in the Middle, Denial-of-Service, Replay attacks) within Mininet network emulator with the capability of attacking multiple hosts in the communication layer</a:t>
          </a:r>
        </a:p>
      </dgm:t>
    </dgm:pt>
    <dgm:pt modelId="{C7A6FA1A-039E-4C50-B769-22969426FF14}" type="parTrans" cxnId="{10CA978B-C0E4-444C-9E25-41F58C7EBC15}">
      <dgm:prSet/>
      <dgm:spPr/>
      <dgm:t>
        <a:bodyPr/>
        <a:lstStyle/>
        <a:p>
          <a:endParaRPr lang="en-US" sz="2000"/>
        </a:p>
      </dgm:t>
    </dgm:pt>
    <dgm:pt modelId="{95C3FB24-5676-48ED-A99B-E9FD47A15390}" type="sibTrans" cxnId="{10CA978B-C0E4-444C-9E25-41F58C7EBC15}">
      <dgm:prSet/>
      <dgm:spPr/>
      <dgm:t>
        <a:bodyPr/>
        <a:lstStyle/>
        <a:p>
          <a:endParaRPr lang="en-US" sz="2000"/>
        </a:p>
      </dgm:t>
    </dgm:pt>
    <dgm:pt modelId="{8EDC762E-3CC0-4C59-9BC4-80EA36145B48}">
      <dgm:prSet phldrT="[Text]" custT="1"/>
      <dgm:spPr/>
      <dgm:t>
        <a:bodyPr/>
        <a:lstStyle/>
        <a:p>
          <a:r>
            <a:rPr lang="en-US" sz="2000" b="0" i="0" dirty="0"/>
            <a:t>Performance evaluation of the proposed distributed Volt-Watt algorithm during different cyber-attacks</a:t>
          </a:r>
          <a:endParaRPr lang="en-US" sz="2000" dirty="0">
            <a:latin typeface="+mn-lt"/>
          </a:endParaRPr>
        </a:p>
      </dgm:t>
    </dgm:pt>
    <dgm:pt modelId="{14B802FD-6148-4B0B-8522-98073E21F7D8}" type="parTrans" cxnId="{64214158-E6EC-470A-AD41-09FFA82CDF92}">
      <dgm:prSet/>
      <dgm:spPr/>
      <dgm:t>
        <a:bodyPr/>
        <a:lstStyle/>
        <a:p>
          <a:endParaRPr lang="en-US"/>
        </a:p>
      </dgm:t>
    </dgm:pt>
    <dgm:pt modelId="{9546F55E-93D5-4412-8128-AF46FD5568FC}" type="sibTrans" cxnId="{64214158-E6EC-470A-AD41-09FFA82CDF92}">
      <dgm:prSet/>
      <dgm:spPr/>
      <dgm:t>
        <a:bodyPr/>
        <a:lstStyle/>
        <a:p>
          <a:endParaRPr lang="en-US"/>
        </a:p>
      </dgm:t>
    </dgm:pt>
    <dgm:pt modelId="{C4440D08-F397-4618-940A-A4CD138ADDF0}" type="pres">
      <dgm:prSet presAssocID="{FA827244-9399-45F9-A532-DBC20852ED86}" presName="linear" presStyleCnt="0">
        <dgm:presLayoutVars>
          <dgm:dir/>
          <dgm:animLvl val="lvl"/>
          <dgm:resizeHandles val="exact"/>
        </dgm:presLayoutVars>
      </dgm:prSet>
      <dgm:spPr/>
    </dgm:pt>
    <dgm:pt modelId="{EE92BD4C-370D-4972-BC22-C5658ADF7688}" type="pres">
      <dgm:prSet presAssocID="{D0A6938D-34A0-4416-8114-C875569F6EFE}" presName="parentLin" presStyleCnt="0"/>
      <dgm:spPr/>
    </dgm:pt>
    <dgm:pt modelId="{CE98EE4B-C3E3-4CA4-8119-A118EA229D64}" type="pres">
      <dgm:prSet presAssocID="{D0A6938D-34A0-4416-8114-C875569F6EFE}" presName="parentLeftMargin" presStyleLbl="node1" presStyleIdx="0" presStyleCnt="3"/>
      <dgm:spPr/>
    </dgm:pt>
    <dgm:pt modelId="{77B311AC-D2CA-4688-A3A9-EA522FCC19A4}" type="pres">
      <dgm:prSet presAssocID="{D0A6938D-34A0-4416-8114-C875569F6EFE}" presName="parentText" presStyleLbl="node1" presStyleIdx="0" presStyleCnt="3" custScaleX="122177">
        <dgm:presLayoutVars>
          <dgm:chMax val="0"/>
          <dgm:bulletEnabled val="1"/>
        </dgm:presLayoutVars>
      </dgm:prSet>
      <dgm:spPr/>
    </dgm:pt>
    <dgm:pt modelId="{5F669054-5CB7-4D57-B628-D5A471E0965D}" type="pres">
      <dgm:prSet presAssocID="{D0A6938D-34A0-4416-8114-C875569F6EFE}" presName="negativeSpace" presStyleCnt="0"/>
      <dgm:spPr/>
    </dgm:pt>
    <dgm:pt modelId="{BDE815BA-8005-4DAD-9A27-AC96F59A741D}" type="pres">
      <dgm:prSet presAssocID="{D0A6938D-34A0-4416-8114-C875569F6EFE}" presName="childText" presStyleLbl="conFgAcc1" presStyleIdx="0" presStyleCnt="3">
        <dgm:presLayoutVars>
          <dgm:bulletEnabled val="1"/>
        </dgm:presLayoutVars>
      </dgm:prSet>
      <dgm:spPr/>
    </dgm:pt>
    <dgm:pt modelId="{396E7D80-E37A-482F-863F-FA67A4DDBA2D}" type="pres">
      <dgm:prSet presAssocID="{3F7C3843-9DF9-4935-AE70-FB58F86FB50F}" presName="spaceBetweenRectangles" presStyleCnt="0"/>
      <dgm:spPr/>
    </dgm:pt>
    <dgm:pt modelId="{4B3C41ED-5455-48BE-802D-E45AF593F271}" type="pres">
      <dgm:prSet presAssocID="{EF968E78-8425-4ABB-B5F5-6016F2BE9A0F}" presName="parentLin" presStyleCnt="0"/>
      <dgm:spPr/>
    </dgm:pt>
    <dgm:pt modelId="{838A8EDA-C8B8-4EE7-AD0A-7A367C57687A}" type="pres">
      <dgm:prSet presAssocID="{EF968E78-8425-4ABB-B5F5-6016F2BE9A0F}" presName="parentLeftMargin" presStyleLbl="node1" presStyleIdx="0" presStyleCnt="3"/>
      <dgm:spPr/>
    </dgm:pt>
    <dgm:pt modelId="{69F91164-5993-4D05-981B-4339CD68A4A9}" type="pres">
      <dgm:prSet presAssocID="{EF968E78-8425-4ABB-B5F5-6016F2BE9A0F}" presName="parentText" presStyleLbl="node1" presStyleIdx="1" presStyleCnt="3" custScaleX="122553">
        <dgm:presLayoutVars>
          <dgm:chMax val="0"/>
          <dgm:bulletEnabled val="1"/>
        </dgm:presLayoutVars>
      </dgm:prSet>
      <dgm:spPr/>
    </dgm:pt>
    <dgm:pt modelId="{EC99F8B3-CFE9-4987-B928-AF21B01BF80C}" type="pres">
      <dgm:prSet presAssocID="{EF968E78-8425-4ABB-B5F5-6016F2BE9A0F}" presName="negativeSpace" presStyleCnt="0"/>
      <dgm:spPr/>
    </dgm:pt>
    <dgm:pt modelId="{D36CCA40-8BC7-4858-974B-F2B97D9AE18A}" type="pres">
      <dgm:prSet presAssocID="{EF968E78-8425-4ABB-B5F5-6016F2BE9A0F}" presName="childText" presStyleLbl="conFgAcc1" presStyleIdx="1" presStyleCnt="3">
        <dgm:presLayoutVars>
          <dgm:bulletEnabled val="1"/>
        </dgm:presLayoutVars>
      </dgm:prSet>
      <dgm:spPr/>
    </dgm:pt>
    <dgm:pt modelId="{71A1C4DA-AF81-4A7C-89F3-C23449EF1E94}" type="pres">
      <dgm:prSet presAssocID="{95C3FB24-5676-48ED-A99B-E9FD47A15390}" presName="spaceBetweenRectangles" presStyleCnt="0"/>
      <dgm:spPr/>
    </dgm:pt>
    <dgm:pt modelId="{E2925D5B-2E23-485C-B727-235EBB03DA40}" type="pres">
      <dgm:prSet presAssocID="{8EDC762E-3CC0-4C59-9BC4-80EA36145B48}" presName="parentLin" presStyleCnt="0"/>
      <dgm:spPr/>
    </dgm:pt>
    <dgm:pt modelId="{55D1A9CA-452E-4508-8367-11628A9B9F6C}" type="pres">
      <dgm:prSet presAssocID="{8EDC762E-3CC0-4C59-9BC4-80EA36145B48}" presName="parentLeftMargin" presStyleLbl="node1" presStyleIdx="1" presStyleCnt="3"/>
      <dgm:spPr/>
    </dgm:pt>
    <dgm:pt modelId="{B40A9211-2E88-4A1C-9195-3ABA9BF40E26}" type="pres">
      <dgm:prSet presAssocID="{8EDC762E-3CC0-4C59-9BC4-80EA36145B48}" presName="parentText" presStyleLbl="node1" presStyleIdx="2" presStyleCnt="3" custScaleX="123609">
        <dgm:presLayoutVars>
          <dgm:chMax val="0"/>
          <dgm:bulletEnabled val="1"/>
        </dgm:presLayoutVars>
      </dgm:prSet>
      <dgm:spPr/>
    </dgm:pt>
    <dgm:pt modelId="{F95CB03F-5A70-4693-BB50-CAB52CA08B2C}" type="pres">
      <dgm:prSet presAssocID="{8EDC762E-3CC0-4C59-9BC4-80EA36145B48}" presName="negativeSpace" presStyleCnt="0"/>
      <dgm:spPr/>
    </dgm:pt>
    <dgm:pt modelId="{0ABBEAB9-366C-48E4-BD24-315F30A7723A}" type="pres">
      <dgm:prSet presAssocID="{8EDC762E-3CC0-4C59-9BC4-80EA36145B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111A12-560C-4BE7-AA01-DA291C7997B9}" type="presOf" srcId="{FA827244-9399-45F9-A532-DBC20852ED86}" destId="{C4440D08-F397-4618-940A-A4CD138ADDF0}" srcOrd="0" destOrd="0" presId="urn:microsoft.com/office/officeart/2005/8/layout/list1"/>
    <dgm:cxn modelId="{AD207649-88F6-43A1-B703-873D218C81B3}" srcId="{FA827244-9399-45F9-A532-DBC20852ED86}" destId="{D0A6938D-34A0-4416-8114-C875569F6EFE}" srcOrd="0" destOrd="0" parTransId="{4C94FCCD-1579-4436-9759-10A89F422A9F}" sibTransId="{3F7C3843-9DF9-4935-AE70-FB58F86FB50F}"/>
    <dgm:cxn modelId="{435DAE54-261D-465F-9B02-147EC68D76A8}" type="presOf" srcId="{8EDC762E-3CC0-4C59-9BC4-80EA36145B48}" destId="{B40A9211-2E88-4A1C-9195-3ABA9BF40E26}" srcOrd="1" destOrd="0" presId="urn:microsoft.com/office/officeart/2005/8/layout/list1"/>
    <dgm:cxn modelId="{64214158-E6EC-470A-AD41-09FFA82CDF92}" srcId="{FA827244-9399-45F9-A532-DBC20852ED86}" destId="{8EDC762E-3CC0-4C59-9BC4-80EA36145B48}" srcOrd="2" destOrd="0" parTransId="{14B802FD-6148-4B0B-8522-98073E21F7D8}" sibTransId="{9546F55E-93D5-4412-8128-AF46FD5568FC}"/>
    <dgm:cxn modelId="{F936DA5A-9C97-4C45-9E0B-0B63475B2311}" type="presOf" srcId="{D0A6938D-34A0-4416-8114-C875569F6EFE}" destId="{CE98EE4B-C3E3-4CA4-8119-A118EA229D64}" srcOrd="0" destOrd="0" presId="urn:microsoft.com/office/officeart/2005/8/layout/list1"/>
    <dgm:cxn modelId="{907F8785-C110-4C4C-9848-45DFFE33CC15}" type="presOf" srcId="{EF968E78-8425-4ABB-B5F5-6016F2BE9A0F}" destId="{838A8EDA-C8B8-4EE7-AD0A-7A367C57687A}" srcOrd="0" destOrd="0" presId="urn:microsoft.com/office/officeart/2005/8/layout/list1"/>
    <dgm:cxn modelId="{10CA978B-C0E4-444C-9E25-41F58C7EBC15}" srcId="{FA827244-9399-45F9-A532-DBC20852ED86}" destId="{EF968E78-8425-4ABB-B5F5-6016F2BE9A0F}" srcOrd="1" destOrd="0" parTransId="{C7A6FA1A-039E-4C50-B769-22969426FF14}" sibTransId="{95C3FB24-5676-48ED-A99B-E9FD47A15390}"/>
    <dgm:cxn modelId="{E524EB91-B585-46C7-BC9C-27221BA6DF56}" type="presOf" srcId="{8EDC762E-3CC0-4C59-9BC4-80EA36145B48}" destId="{55D1A9CA-452E-4508-8367-11628A9B9F6C}" srcOrd="0" destOrd="0" presId="urn:microsoft.com/office/officeart/2005/8/layout/list1"/>
    <dgm:cxn modelId="{9F0271D9-3E98-4665-9735-D0B77AD78AD8}" type="presOf" srcId="{EF968E78-8425-4ABB-B5F5-6016F2BE9A0F}" destId="{69F91164-5993-4D05-981B-4339CD68A4A9}" srcOrd="1" destOrd="0" presId="urn:microsoft.com/office/officeart/2005/8/layout/list1"/>
    <dgm:cxn modelId="{0CDCD8FF-39FD-4EFB-8B80-380ECDC8B5D1}" type="presOf" srcId="{D0A6938D-34A0-4416-8114-C875569F6EFE}" destId="{77B311AC-D2CA-4688-A3A9-EA522FCC19A4}" srcOrd="1" destOrd="0" presId="urn:microsoft.com/office/officeart/2005/8/layout/list1"/>
    <dgm:cxn modelId="{B285CA07-F44A-44E4-87E1-458C860314A1}" type="presParOf" srcId="{C4440D08-F397-4618-940A-A4CD138ADDF0}" destId="{EE92BD4C-370D-4972-BC22-C5658ADF7688}" srcOrd="0" destOrd="0" presId="urn:microsoft.com/office/officeart/2005/8/layout/list1"/>
    <dgm:cxn modelId="{E48ED19F-494B-408B-9A2E-9F431F6194CF}" type="presParOf" srcId="{EE92BD4C-370D-4972-BC22-C5658ADF7688}" destId="{CE98EE4B-C3E3-4CA4-8119-A118EA229D64}" srcOrd="0" destOrd="0" presId="urn:microsoft.com/office/officeart/2005/8/layout/list1"/>
    <dgm:cxn modelId="{7889D8B6-6D69-468F-B4E5-3EB8BE249F89}" type="presParOf" srcId="{EE92BD4C-370D-4972-BC22-C5658ADF7688}" destId="{77B311AC-D2CA-4688-A3A9-EA522FCC19A4}" srcOrd="1" destOrd="0" presId="urn:microsoft.com/office/officeart/2005/8/layout/list1"/>
    <dgm:cxn modelId="{E2BC2ECA-5EA8-4B7F-9426-7A1E77CEF878}" type="presParOf" srcId="{C4440D08-F397-4618-940A-A4CD138ADDF0}" destId="{5F669054-5CB7-4D57-B628-D5A471E0965D}" srcOrd="1" destOrd="0" presId="urn:microsoft.com/office/officeart/2005/8/layout/list1"/>
    <dgm:cxn modelId="{A08CE886-D17A-4599-9F36-351BC480F7B0}" type="presParOf" srcId="{C4440D08-F397-4618-940A-A4CD138ADDF0}" destId="{BDE815BA-8005-4DAD-9A27-AC96F59A741D}" srcOrd="2" destOrd="0" presId="urn:microsoft.com/office/officeart/2005/8/layout/list1"/>
    <dgm:cxn modelId="{6F934CA0-9A0D-49B1-82E2-7CB8FF6609FD}" type="presParOf" srcId="{C4440D08-F397-4618-940A-A4CD138ADDF0}" destId="{396E7D80-E37A-482F-863F-FA67A4DDBA2D}" srcOrd="3" destOrd="0" presId="urn:microsoft.com/office/officeart/2005/8/layout/list1"/>
    <dgm:cxn modelId="{2F084DF1-8766-4F22-A646-856FC643386E}" type="presParOf" srcId="{C4440D08-F397-4618-940A-A4CD138ADDF0}" destId="{4B3C41ED-5455-48BE-802D-E45AF593F271}" srcOrd="4" destOrd="0" presId="urn:microsoft.com/office/officeart/2005/8/layout/list1"/>
    <dgm:cxn modelId="{039FFB78-646A-4834-95C7-4F744812CFEA}" type="presParOf" srcId="{4B3C41ED-5455-48BE-802D-E45AF593F271}" destId="{838A8EDA-C8B8-4EE7-AD0A-7A367C57687A}" srcOrd="0" destOrd="0" presId="urn:microsoft.com/office/officeart/2005/8/layout/list1"/>
    <dgm:cxn modelId="{B0DCEF80-D2BA-4BF8-ADDA-B5B5F4601411}" type="presParOf" srcId="{4B3C41ED-5455-48BE-802D-E45AF593F271}" destId="{69F91164-5993-4D05-981B-4339CD68A4A9}" srcOrd="1" destOrd="0" presId="urn:microsoft.com/office/officeart/2005/8/layout/list1"/>
    <dgm:cxn modelId="{3F6AA941-D583-4E0E-91F8-6018E2FFDF39}" type="presParOf" srcId="{C4440D08-F397-4618-940A-A4CD138ADDF0}" destId="{EC99F8B3-CFE9-4987-B928-AF21B01BF80C}" srcOrd="5" destOrd="0" presId="urn:microsoft.com/office/officeart/2005/8/layout/list1"/>
    <dgm:cxn modelId="{5A981346-5F24-43D4-B563-02C95019F08B}" type="presParOf" srcId="{C4440D08-F397-4618-940A-A4CD138ADDF0}" destId="{D36CCA40-8BC7-4858-974B-F2B97D9AE18A}" srcOrd="6" destOrd="0" presId="urn:microsoft.com/office/officeart/2005/8/layout/list1"/>
    <dgm:cxn modelId="{6988DD40-4E5A-403A-8CE7-0BE3A03D49AA}" type="presParOf" srcId="{C4440D08-F397-4618-940A-A4CD138ADDF0}" destId="{71A1C4DA-AF81-4A7C-89F3-C23449EF1E94}" srcOrd="7" destOrd="0" presId="urn:microsoft.com/office/officeart/2005/8/layout/list1"/>
    <dgm:cxn modelId="{BF3373AD-B99D-45A8-AF89-97F24BB2C2D3}" type="presParOf" srcId="{C4440D08-F397-4618-940A-A4CD138ADDF0}" destId="{E2925D5B-2E23-485C-B727-235EBB03DA40}" srcOrd="8" destOrd="0" presId="urn:microsoft.com/office/officeart/2005/8/layout/list1"/>
    <dgm:cxn modelId="{6523BE22-F758-49BA-935B-5DE8DF262445}" type="presParOf" srcId="{E2925D5B-2E23-485C-B727-235EBB03DA40}" destId="{55D1A9CA-452E-4508-8367-11628A9B9F6C}" srcOrd="0" destOrd="0" presId="urn:microsoft.com/office/officeart/2005/8/layout/list1"/>
    <dgm:cxn modelId="{DB987A14-ABA8-4747-B9EA-1E8370DB2BA4}" type="presParOf" srcId="{E2925D5B-2E23-485C-B727-235EBB03DA40}" destId="{B40A9211-2E88-4A1C-9195-3ABA9BF40E26}" srcOrd="1" destOrd="0" presId="urn:microsoft.com/office/officeart/2005/8/layout/list1"/>
    <dgm:cxn modelId="{3DD95D1F-93A0-4C5B-A51D-4B627971C087}" type="presParOf" srcId="{C4440D08-F397-4618-940A-A4CD138ADDF0}" destId="{F95CB03F-5A70-4693-BB50-CAB52CA08B2C}" srcOrd="9" destOrd="0" presId="urn:microsoft.com/office/officeart/2005/8/layout/list1"/>
    <dgm:cxn modelId="{8776830A-78F8-4A45-B6BB-8C34E5ECAA78}" type="presParOf" srcId="{C4440D08-F397-4618-940A-A4CD138ADDF0}" destId="{0ABBEAB9-366C-48E4-BD24-315F30A772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7873E-6E0E-4893-A738-01CB4F15B0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A820A-A0B8-45F9-9ADF-90B5BA11C40C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Developed</a:t>
          </a:r>
        </a:p>
      </dgm:t>
    </dgm:pt>
    <dgm:pt modelId="{E35F7DC2-0A43-48C2-850A-DABEBB204F45}" type="parTrans" cxnId="{0F721AB9-B434-4605-9872-1AFE32EFC280}">
      <dgm:prSet/>
      <dgm:spPr/>
      <dgm:t>
        <a:bodyPr/>
        <a:lstStyle/>
        <a:p>
          <a:endParaRPr lang="en-US"/>
        </a:p>
      </dgm:t>
    </dgm:pt>
    <dgm:pt modelId="{40A07E8D-3DC3-493E-86EA-638D6FEA3C95}" type="sibTrans" cxnId="{0F721AB9-B434-4605-9872-1AFE32EFC280}">
      <dgm:prSet/>
      <dgm:spPr/>
      <dgm:t>
        <a:bodyPr/>
        <a:lstStyle/>
        <a:p>
          <a:endParaRPr lang="en-US"/>
        </a:p>
      </dgm:t>
    </dgm:pt>
    <dgm:pt modelId="{DA764BA7-794A-4B25-A151-BAF540A3588F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Distributed feedback-based volt-watt controller guaranteeing asymptotic convergence of voltage-related constraints</a:t>
          </a:r>
        </a:p>
      </dgm:t>
    </dgm:pt>
    <dgm:pt modelId="{583B15CB-E91B-413F-8A06-69A18652FD7F}" type="parTrans" cxnId="{8C08FCFC-4078-4065-B93C-F413E249B838}">
      <dgm:prSet/>
      <dgm:spPr/>
      <dgm:t>
        <a:bodyPr/>
        <a:lstStyle/>
        <a:p>
          <a:endParaRPr lang="en-US"/>
        </a:p>
      </dgm:t>
    </dgm:pt>
    <dgm:pt modelId="{C36D4DEF-508E-4A4C-8CC7-3EB86E503809}" type="sibTrans" cxnId="{8C08FCFC-4078-4065-B93C-F413E249B838}">
      <dgm:prSet/>
      <dgm:spPr/>
      <dgm:t>
        <a:bodyPr/>
        <a:lstStyle/>
        <a:p>
          <a:endParaRPr lang="en-US"/>
        </a:p>
      </dgm:t>
    </dgm:pt>
    <dgm:pt modelId="{138B186A-7891-47DB-B934-B020EC147B6D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Analyzed</a:t>
          </a:r>
        </a:p>
      </dgm:t>
    </dgm:pt>
    <dgm:pt modelId="{0DC35CD2-B197-4BDB-B6C1-212DDD092280}" type="parTrans" cxnId="{216F6B4F-445B-4325-91C9-EF5F0423EC60}">
      <dgm:prSet/>
      <dgm:spPr/>
      <dgm:t>
        <a:bodyPr/>
        <a:lstStyle/>
        <a:p>
          <a:endParaRPr lang="en-US"/>
        </a:p>
      </dgm:t>
    </dgm:pt>
    <dgm:pt modelId="{3F4888A2-0E2E-4CE9-B0DD-AD81A00D166D}" type="sibTrans" cxnId="{216F6B4F-445B-4325-91C9-EF5F0423EC60}">
      <dgm:prSet/>
      <dgm:spPr/>
      <dgm:t>
        <a:bodyPr/>
        <a:lstStyle/>
        <a:p>
          <a:endParaRPr lang="en-US"/>
        </a:p>
      </dgm:t>
    </dgm:pt>
    <dgm:pt modelId="{DF2C778E-B4F3-4F0A-983D-C67877D84FE2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Performance of distributed control during different cyber-attacks</a:t>
          </a:r>
        </a:p>
      </dgm:t>
    </dgm:pt>
    <dgm:pt modelId="{872F80C5-56C9-4259-A64C-FCBE446C2DF7}" type="parTrans" cxnId="{EDBF8469-8DDE-4016-8C83-491948DB7768}">
      <dgm:prSet/>
      <dgm:spPr/>
      <dgm:t>
        <a:bodyPr/>
        <a:lstStyle/>
        <a:p>
          <a:endParaRPr lang="en-US"/>
        </a:p>
      </dgm:t>
    </dgm:pt>
    <dgm:pt modelId="{B6C2DEDE-3BCB-4DCC-A8A1-95C8E50C3E18}" type="sibTrans" cxnId="{EDBF8469-8DDE-4016-8C83-491948DB7768}">
      <dgm:prSet/>
      <dgm:spPr/>
      <dgm:t>
        <a:bodyPr/>
        <a:lstStyle/>
        <a:p>
          <a:endParaRPr lang="en-US"/>
        </a:p>
      </dgm:t>
    </dgm:pt>
    <dgm:pt modelId="{6FB64D70-A77E-4DB4-B9F8-3D3B84115BE3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Findings</a:t>
          </a:r>
        </a:p>
      </dgm:t>
    </dgm:pt>
    <dgm:pt modelId="{FE4F6D98-AFB9-4279-944E-3D14B8BA842F}" type="parTrans" cxnId="{3579F910-C7FE-4B9B-ADFF-7C2379C61C75}">
      <dgm:prSet/>
      <dgm:spPr/>
      <dgm:t>
        <a:bodyPr/>
        <a:lstStyle/>
        <a:p>
          <a:endParaRPr lang="en-US"/>
        </a:p>
      </dgm:t>
    </dgm:pt>
    <dgm:pt modelId="{0C70C843-D29B-4F08-8F73-50C241BDBD57}" type="sibTrans" cxnId="{3579F910-C7FE-4B9B-ADFF-7C2379C61C75}">
      <dgm:prSet/>
      <dgm:spPr/>
      <dgm:t>
        <a:bodyPr/>
        <a:lstStyle/>
        <a:p>
          <a:endParaRPr lang="en-US"/>
        </a:p>
      </dgm:t>
    </dgm:pt>
    <dgm:pt modelId="{5CFF7D3E-DA95-4F7F-BDFE-DC42CB38212E}">
      <dgm:prSet phldrT="[Text]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Effects of cyber-attacks on distributed volt-watt control in different nodes of the distribution system</a:t>
          </a:r>
        </a:p>
      </dgm:t>
    </dgm:pt>
    <dgm:pt modelId="{FB56E234-B6CB-453E-AFF2-CEF2898DC786}" type="parTrans" cxnId="{997BF0D2-3988-4E98-85C0-A74EDD2D294D}">
      <dgm:prSet/>
      <dgm:spPr/>
      <dgm:t>
        <a:bodyPr/>
        <a:lstStyle/>
        <a:p>
          <a:endParaRPr lang="en-US"/>
        </a:p>
      </dgm:t>
    </dgm:pt>
    <dgm:pt modelId="{55ECF612-1B3D-472B-B491-5E31CAF2B317}" type="sibTrans" cxnId="{997BF0D2-3988-4E98-85C0-A74EDD2D294D}">
      <dgm:prSet/>
      <dgm:spPr/>
      <dgm:t>
        <a:bodyPr/>
        <a:lstStyle/>
        <a:p>
          <a:endParaRPr lang="en-US"/>
        </a:p>
      </dgm:t>
    </dgm:pt>
    <dgm:pt modelId="{C3FE84A0-B7C3-4C6C-8843-EEE774C4375D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Advantages</a:t>
          </a:r>
        </a:p>
      </dgm:t>
    </dgm:pt>
    <dgm:pt modelId="{1009BDAD-8176-4B69-9612-DA9F090CC75E}" type="parTrans" cxnId="{85DE4246-ECCD-4651-8F6D-3EFFFD75FB6A}">
      <dgm:prSet/>
      <dgm:spPr/>
      <dgm:t>
        <a:bodyPr/>
        <a:lstStyle/>
        <a:p>
          <a:endParaRPr lang="en-US"/>
        </a:p>
      </dgm:t>
    </dgm:pt>
    <dgm:pt modelId="{DA912BB9-2CF2-455D-8995-3028123A9A28}" type="sibTrans" cxnId="{85DE4246-ECCD-4651-8F6D-3EFFFD75FB6A}">
      <dgm:prSet/>
      <dgm:spPr/>
      <dgm:t>
        <a:bodyPr/>
        <a:lstStyle/>
        <a:p>
          <a:endParaRPr lang="en-US"/>
        </a:p>
      </dgm:t>
    </dgm:pt>
    <dgm:pt modelId="{CEA2A2E2-783D-4609-943E-46BF2F4F236C}">
      <dgm:prSet custT="1"/>
      <dgm:spPr/>
      <dgm:t>
        <a:bodyPr/>
        <a:lstStyle/>
        <a:p>
          <a:r>
            <a:rPr lang="en-US" sz="1600" b="0" dirty="0">
              <a:latin typeface="+mn-lt"/>
            </a:rPr>
            <a:t>This study </a:t>
          </a:r>
          <a:r>
            <a:rPr lang="en-US" sz="1600" b="0" i="0" dirty="0"/>
            <a:t>facilitates executing multiple control applications simultaneously to show performance analysis under different cyber vulnerabilities</a:t>
          </a:r>
          <a:endParaRPr lang="en-US" sz="1600" b="0" dirty="0">
            <a:latin typeface="+mn-lt"/>
          </a:endParaRPr>
        </a:p>
      </dgm:t>
    </dgm:pt>
    <dgm:pt modelId="{565B72CD-CD39-4BE7-8F2C-D49EE8E09890}" type="parTrans" cxnId="{9AD66677-23C7-42A3-8B64-F93C01B956D9}">
      <dgm:prSet/>
      <dgm:spPr/>
      <dgm:t>
        <a:bodyPr/>
        <a:lstStyle/>
        <a:p>
          <a:endParaRPr lang="en-US"/>
        </a:p>
      </dgm:t>
    </dgm:pt>
    <dgm:pt modelId="{1DAA0272-30C5-4452-BE0E-374895A7C6E2}" type="sibTrans" cxnId="{9AD66677-23C7-42A3-8B64-F93C01B956D9}">
      <dgm:prSet/>
      <dgm:spPr/>
      <dgm:t>
        <a:bodyPr/>
        <a:lstStyle/>
        <a:p>
          <a:endParaRPr lang="en-US"/>
        </a:p>
      </dgm:t>
    </dgm:pt>
    <dgm:pt modelId="{D8EB9D0F-AA2E-4FB1-AAC1-82E3258AB43B}">
      <dgm:prSet phldr="0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Distributed controllers need to be able to identify cyber-attacks and isolate rogue nodes and self-organize</a:t>
          </a:r>
        </a:p>
      </dgm:t>
    </dgm:pt>
    <dgm:pt modelId="{98AC729D-269D-4F7D-A0E6-606CC0173F43}" type="parTrans" cxnId="{30077B01-7BA1-4D53-8CA5-6A546FFD21F0}">
      <dgm:prSet/>
      <dgm:spPr/>
      <dgm:t>
        <a:bodyPr/>
        <a:lstStyle/>
        <a:p>
          <a:endParaRPr lang="en-US"/>
        </a:p>
      </dgm:t>
    </dgm:pt>
    <dgm:pt modelId="{993E7617-1BD0-4A89-B0C0-C25038E75215}" type="sibTrans" cxnId="{30077B01-7BA1-4D53-8CA5-6A546FFD21F0}">
      <dgm:prSet/>
      <dgm:spPr/>
      <dgm:t>
        <a:bodyPr/>
        <a:lstStyle/>
        <a:p>
          <a:endParaRPr lang="en-US"/>
        </a:p>
      </dgm:t>
    </dgm:pt>
    <dgm:pt modelId="{A0EFFA64-4EA8-4910-BE7A-92DADAC16444}">
      <dgm:prSet phldr="0" custT="1"/>
      <dgm:spPr/>
      <dgm:t>
        <a:bodyPr/>
        <a:lstStyle/>
        <a:p>
          <a:pPr rtl="0"/>
          <a:r>
            <a:rPr lang="en-US" sz="1600" b="0" dirty="0">
              <a:latin typeface="+mn-lt"/>
            </a:rPr>
            <a:t>Realistic cyberattack scenarios in cyber-power testbed to test performance of distributed control application</a:t>
          </a:r>
        </a:p>
      </dgm:t>
    </dgm:pt>
    <dgm:pt modelId="{9A1E07EC-BB25-4BF2-B0BD-DCD68D0B35E8}" type="parTrans" cxnId="{B1EB114E-1475-4264-9D42-BC02F1CC1A39}">
      <dgm:prSet/>
      <dgm:spPr/>
      <dgm:t>
        <a:bodyPr/>
        <a:lstStyle/>
        <a:p>
          <a:endParaRPr lang="en-US"/>
        </a:p>
      </dgm:t>
    </dgm:pt>
    <dgm:pt modelId="{98D9E063-CC5B-4BE1-89E4-F7195E3A76A9}" type="sibTrans" cxnId="{B1EB114E-1475-4264-9D42-BC02F1CC1A39}">
      <dgm:prSet/>
      <dgm:spPr/>
      <dgm:t>
        <a:bodyPr/>
        <a:lstStyle/>
        <a:p>
          <a:endParaRPr lang="en-US"/>
        </a:p>
      </dgm:t>
    </dgm:pt>
    <dgm:pt modelId="{5FD9FD6F-B9AB-497E-93A7-32DFD0B27E7C}">
      <dgm:prSet phldrT="[Text]" custT="1"/>
      <dgm:spPr/>
      <dgm:t>
        <a:bodyPr/>
        <a:lstStyle/>
        <a:p>
          <a:r>
            <a:rPr lang="en-US" sz="1600" b="0" dirty="0">
              <a:latin typeface="+mn-lt"/>
            </a:rPr>
            <a:t>Distributed control is not immune to cyber-attacks</a:t>
          </a:r>
        </a:p>
      </dgm:t>
    </dgm:pt>
    <dgm:pt modelId="{49DF96D4-798C-4F89-94B4-19F4C21583AA}" type="sibTrans" cxnId="{F195C33B-56C2-4E62-9A2B-78C1FC33E3A4}">
      <dgm:prSet/>
      <dgm:spPr/>
      <dgm:t>
        <a:bodyPr/>
        <a:lstStyle/>
        <a:p>
          <a:endParaRPr lang="en-US"/>
        </a:p>
      </dgm:t>
    </dgm:pt>
    <dgm:pt modelId="{96165082-B326-490F-A119-EFAE4F559978}" type="parTrans" cxnId="{F195C33B-56C2-4E62-9A2B-78C1FC33E3A4}">
      <dgm:prSet/>
      <dgm:spPr/>
      <dgm:t>
        <a:bodyPr/>
        <a:lstStyle/>
        <a:p>
          <a:endParaRPr lang="en-US"/>
        </a:p>
      </dgm:t>
    </dgm:pt>
    <dgm:pt modelId="{DD63B370-130C-46FA-8C27-470EEF2B84FC}">
      <dgm:prSet custT="1"/>
      <dgm:spPr/>
      <dgm:t>
        <a:bodyPr/>
        <a:lstStyle/>
        <a:p>
          <a:r>
            <a:rPr lang="en-US" sz="1600" b="0" dirty="0">
              <a:latin typeface="+mn-lt"/>
            </a:rPr>
            <a:t>The understanding of this study paves the way to develop more cyber-resilient control algorithms</a:t>
          </a:r>
        </a:p>
      </dgm:t>
    </dgm:pt>
    <dgm:pt modelId="{83E8B66F-76F2-47D6-940E-331B55A9F361}" type="parTrans" cxnId="{3CF827B0-0BAD-4AF1-AE91-C03683600386}">
      <dgm:prSet/>
      <dgm:spPr/>
      <dgm:t>
        <a:bodyPr/>
        <a:lstStyle/>
        <a:p>
          <a:endParaRPr lang="en-US"/>
        </a:p>
      </dgm:t>
    </dgm:pt>
    <dgm:pt modelId="{B0CDDBA5-DA54-4195-9050-3275F0543E3A}" type="sibTrans" cxnId="{3CF827B0-0BAD-4AF1-AE91-C03683600386}">
      <dgm:prSet/>
      <dgm:spPr/>
      <dgm:t>
        <a:bodyPr/>
        <a:lstStyle/>
        <a:p>
          <a:endParaRPr lang="en-US"/>
        </a:p>
      </dgm:t>
    </dgm:pt>
    <dgm:pt modelId="{C5548E38-3614-4C21-88A3-82C87EC0E79C}" type="pres">
      <dgm:prSet presAssocID="{2707873E-6E0E-4893-A738-01CB4F15B04B}" presName="linearFlow" presStyleCnt="0">
        <dgm:presLayoutVars>
          <dgm:dir/>
          <dgm:animLvl val="lvl"/>
          <dgm:resizeHandles val="exact"/>
        </dgm:presLayoutVars>
      </dgm:prSet>
      <dgm:spPr/>
    </dgm:pt>
    <dgm:pt modelId="{A02BCD0F-BC0C-4B96-95E8-17D09C70403B}" type="pres">
      <dgm:prSet presAssocID="{8BCA820A-A0B8-45F9-9ADF-90B5BA11C40C}" presName="composite" presStyleCnt="0"/>
      <dgm:spPr/>
    </dgm:pt>
    <dgm:pt modelId="{CD95023B-9BE2-491A-9608-E9E63CD19796}" type="pres">
      <dgm:prSet presAssocID="{8BCA820A-A0B8-45F9-9ADF-90B5BA11C4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9518D06-DA4E-49F6-9DCC-A7A51330096B}" type="pres">
      <dgm:prSet presAssocID="{8BCA820A-A0B8-45F9-9ADF-90B5BA11C40C}" presName="descendantText" presStyleLbl="alignAcc1" presStyleIdx="0" presStyleCnt="4">
        <dgm:presLayoutVars>
          <dgm:bulletEnabled val="1"/>
        </dgm:presLayoutVars>
      </dgm:prSet>
      <dgm:spPr/>
    </dgm:pt>
    <dgm:pt modelId="{D47631CE-28E7-46DD-A683-7D7009AC4271}" type="pres">
      <dgm:prSet presAssocID="{40A07E8D-3DC3-493E-86EA-638D6FEA3C95}" presName="sp" presStyleCnt="0"/>
      <dgm:spPr/>
    </dgm:pt>
    <dgm:pt modelId="{CB0C0641-B1DA-4E3D-97DE-40D2E44BEC57}" type="pres">
      <dgm:prSet presAssocID="{138B186A-7891-47DB-B934-B020EC147B6D}" presName="composite" presStyleCnt="0"/>
      <dgm:spPr/>
    </dgm:pt>
    <dgm:pt modelId="{FB3EF654-01C4-4153-B675-B76EB018038C}" type="pres">
      <dgm:prSet presAssocID="{138B186A-7891-47DB-B934-B020EC147B6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D911216-D66A-4878-9811-988C3D584DCF}" type="pres">
      <dgm:prSet presAssocID="{138B186A-7891-47DB-B934-B020EC147B6D}" presName="descendantText" presStyleLbl="alignAcc1" presStyleIdx="1" presStyleCnt="4">
        <dgm:presLayoutVars>
          <dgm:bulletEnabled val="1"/>
        </dgm:presLayoutVars>
      </dgm:prSet>
      <dgm:spPr/>
    </dgm:pt>
    <dgm:pt modelId="{717FA615-4E34-47F7-80BA-16C23371034C}" type="pres">
      <dgm:prSet presAssocID="{3F4888A2-0E2E-4CE9-B0DD-AD81A00D166D}" presName="sp" presStyleCnt="0"/>
      <dgm:spPr/>
    </dgm:pt>
    <dgm:pt modelId="{B5B56222-BCB7-40ED-AFC7-94B64AA19767}" type="pres">
      <dgm:prSet presAssocID="{6FB64D70-A77E-4DB4-B9F8-3D3B84115BE3}" presName="composite" presStyleCnt="0"/>
      <dgm:spPr/>
    </dgm:pt>
    <dgm:pt modelId="{96F98F36-5E45-435D-9D5E-644B9696A9E6}" type="pres">
      <dgm:prSet presAssocID="{6FB64D70-A77E-4DB4-B9F8-3D3B84115BE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1F17D3C-6F0D-4FDB-9A26-88067BA7F4B4}" type="pres">
      <dgm:prSet presAssocID="{6FB64D70-A77E-4DB4-B9F8-3D3B84115BE3}" presName="descendantText" presStyleLbl="alignAcc1" presStyleIdx="2" presStyleCnt="4">
        <dgm:presLayoutVars>
          <dgm:bulletEnabled val="1"/>
        </dgm:presLayoutVars>
      </dgm:prSet>
      <dgm:spPr/>
    </dgm:pt>
    <dgm:pt modelId="{8DEBB6D6-86B4-4645-B1BF-6379570FE125}" type="pres">
      <dgm:prSet presAssocID="{0C70C843-D29B-4F08-8F73-50C241BDBD57}" presName="sp" presStyleCnt="0"/>
      <dgm:spPr/>
    </dgm:pt>
    <dgm:pt modelId="{DF031C1C-E53F-464E-820E-8EAD0DE3B494}" type="pres">
      <dgm:prSet presAssocID="{C3FE84A0-B7C3-4C6C-8843-EEE774C4375D}" presName="composite" presStyleCnt="0"/>
      <dgm:spPr/>
    </dgm:pt>
    <dgm:pt modelId="{8F02B1FC-E9BA-4A76-8E18-4390A8BA6977}" type="pres">
      <dgm:prSet presAssocID="{C3FE84A0-B7C3-4C6C-8843-EEE774C4375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37FC131-2E86-407B-8C18-80E792673314}" type="pres">
      <dgm:prSet presAssocID="{C3FE84A0-B7C3-4C6C-8843-EEE774C4375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0077B01-7BA1-4D53-8CA5-6A546FFD21F0}" srcId="{6FB64D70-A77E-4DB4-B9F8-3D3B84115BE3}" destId="{D8EB9D0F-AA2E-4FB1-AAC1-82E3258AB43B}" srcOrd="1" destOrd="0" parTransId="{98AC729D-269D-4F7D-A0E6-606CC0173F43}" sibTransId="{993E7617-1BD0-4A89-B0C0-C25038E75215}"/>
    <dgm:cxn modelId="{1CD99D05-7612-4DFE-A61E-A7550410B8F0}" type="presOf" srcId="{138B186A-7891-47DB-B934-B020EC147B6D}" destId="{FB3EF654-01C4-4153-B675-B76EB018038C}" srcOrd="0" destOrd="0" presId="urn:microsoft.com/office/officeart/2005/8/layout/chevron2"/>
    <dgm:cxn modelId="{3579F910-C7FE-4B9B-ADFF-7C2379C61C75}" srcId="{2707873E-6E0E-4893-A738-01CB4F15B04B}" destId="{6FB64D70-A77E-4DB4-B9F8-3D3B84115BE3}" srcOrd="2" destOrd="0" parTransId="{FE4F6D98-AFB9-4279-944E-3D14B8BA842F}" sibTransId="{0C70C843-D29B-4F08-8F73-50C241BDBD57}"/>
    <dgm:cxn modelId="{243AB538-5AF1-41CC-9EF6-D0AE1688D5D7}" type="presOf" srcId="{6FB64D70-A77E-4DB4-B9F8-3D3B84115BE3}" destId="{96F98F36-5E45-435D-9D5E-644B9696A9E6}" srcOrd="0" destOrd="0" presId="urn:microsoft.com/office/officeart/2005/8/layout/chevron2"/>
    <dgm:cxn modelId="{4F71073A-9EDE-45B8-910A-E8334075AAED}" type="presOf" srcId="{A0EFFA64-4EA8-4910-BE7A-92DADAC16444}" destId="{C9518D06-DA4E-49F6-9DCC-A7A51330096B}" srcOrd="0" destOrd="1" presId="urn:microsoft.com/office/officeart/2005/8/layout/chevron2"/>
    <dgm:cxn modelId="{F195C33B-56C2-4E62-9A2B-78C1FC33E3A4}" srcId="{6FB64D70-A77E-4DB4-B9F8-3D3B84115BE3}" destId="{5FD9FD6F-B9AB-497E-93A7-32DFD0B27E7C}" srcOrd="0" destOrd="0" parTransId="{96165082-B326-490F-A119-EFAE4F559978}" sibTransId="{49DF96D4-798C-4F89-94B4-19F4C21583AA}"/>
    <dgm:cxn modelId="{85DE4246-ECCD-4651-8F6D-3EFFFD75FB6A}" srcId="{2707873E-6E0E-4893-A738-01CB4F15B04B}" destId="{C3FE84A0-B7C3-4C6C-8843-EEE774C4375D}" srcOrd="3" destOrd="0" parTransId="{1009BDAD-8176-4B69-9612-DA9F090CC75E}" sibTransId="{DA912BB9-2CF2-455D-8995-3028123A9A28}"/>
    <dgm:cxn modelId="{EDBF8469-8DDE-4016-8C83-491948DB7768}" srcId="{138B186A-7891-47DB-B934-B020EC147B6D}" destId="{DF2C778E-B4F3-4F0A-983D-C67877D84FE2}" srcOrd="0" destOrd="0" parTransId="{872F80C5-56C9-4259-A64C-FCBE446C2DF7}" sibTransId="{B6C2DEDE-3BCB-4DCC-A8A1-95C8E50C3E18}"/>
    <dgm:cxn modelId="{B1EB114E-1475-4264-9D42-BC02F1CC1A39}" srcId="{8BCA820A-A0B8-45F9-9ADF-90B5BA11C40C}" destId="{A0EFFA64-4EA8-4910-BE7A-92DADAC16444}" srcOrd="1" destOrd="0" parTransId="{9A1E07EC-BB25-4BF2-B0BD-DCD68D0B35E8}" sibTransId="{98D9E063-CC5B-4BE1-89E4-F7195E3A76A9}"/>
    <dgm:cxn modelId="{40E4774E-A04E-4801-B854-CE0A32D2C006}" type="presOf" srcId="{DF2C778E-B4F3-4F0A-983D-C67877D84FE2}" destId="{1D911216-D66A-4878-9811-988C3D584DCF}" srcOrd="0" destOrd="0" presId="urn:microsoft.com/office/officeart/2005/8/layout/chevron2"/>
    <dgm:cxn modelId="{216F6B4F-445B-4325-91C9-EF5F0423EC60}" srcId="{2707873E-6E0E-4893-A738-01CB4F15B04B}" destId="{138B186A-7891-47DB-B934-B020EC147B6D}" srcOrd="1" destOrd="0" parTransId="{0DC35CD2-B197-4BDB-B6C1-212DDD092280}" sibTransId="{3F4888A2-0E2E-4CE9-B0DD-AD81A00D166D}"/>
    <dgm:cxn modelId="{A5E70371-2019-45FF-98CA-6BA0D2D3260E}" type="presOf" srcId="{8BCA820A-A0B8-45F9-9ADF-90B5BA11C40C}" destId="{CD95023B-9BE2-491A-9608-E9E63CD19796}" srcOrd="0" destOrd="0" presId="urn:microsoft.com/office/officeart/2005/8/layout/chevron2"/>
    <dgm:cxn modelId="{BB16CF72-B740-4AF9-B696-CF230F097C34}" type="presOf" srcId="{DD63B370-130C-46FA-8C27-470EEF2B84FC}" destId="{037FC131-2E86-407B-8C18-80E792673314}" srcOrd="0" destOrd="1" presId="urn:microsoft.com/office/officeart/2005/8/layout/chevron2"/>
    <dgm:cxn modelId="{9AD66677-23C7-42A3-8B64-F93C01B956D9}" srcId="{C3FE84A0-B7C3-4C6C-8843-EEE774C4375D}" destId="{CEA2A2E2-783D-4609-943E-46BF2F4F236C}" srcOrd="0" destOrd="0" parTransId="{565B72CD-CD39-4BE7-8F2C-D49EE8E09890}" sibTransId="{1DAA0272-30C5-4452-BE0E-374895A7C6E2}"/>
    <dgm:cxn modelId="{34ED7B7F-14FA-4361-A313-9AAF40E75E53}" type="presOf" srcId="{D8EB9D0F-AA2E-4FB1-AAC1-82E3258AB43B}" destId="{41F17D3C-6F0D-4FDB-9A26-88067BA7F4B4}" srcOrd="0" destOrd="1" presId="urn:microsoft.com/office/officeart/2005/8/layout/chevron2"/>
    <dgm:cxn modelId="{F4DD19AD-2F35-4D58-8AC9-FF1EC2804CA2}" type="presOf" srcId="{2707873E-6E0E-4893-A738-01CB4F15B04B}" destId="{C5548E38-3614-4C21-88A3-82C87EC0E79C}" srcOrd="0" destOrd="0" presId="urn:microsoft.com/office/officeart/2005/8/layout/chevron2"/>
    <dgm:cxn modelId="{3CF827B0-0BAD-4AF1-AE91-C03683600386}" srcId="{C3FE84A0-B7C3-4C6C-8843-EEE774C4375D}" destId="{DD63B370-130C-46FA-8C27-470EEF2B84FC}" srcOrd="1" destOrd="0" parTransId="{83E8B66F-76F2-47D6-940E-331B55A9F361}" sibTransId="{B0CDDBA5-DA54-4195-9050-3275F0543E3A}"/>
    <dgm:cxn modelId="{37625CB0-EBF3-4D31-9775-622EC4FD4ABF}" type="presOf" srcId="{5CFF7D3E-DA95-4F7F-BDFE-DC42CB38212E}" destId="{1D911216-D66A-4878-9811-988C3D584DCF}" srcOrd="0" destOrd="1" presId="urn:microsoft.com/office/officeart/2005/8/layout/chevron2"/>
    <dgm:cxn modelId="{0F721AB9-B434-4605-9872-1AFE32EFC280}" srcId="{2707873E-6E0E-4893-A738-01CB4F15B04B}" destId="{8BCA820A-A0B8-45F9-9ADF-90B5BA11C40C}" srcOrd="0" destOrd="0" parTransId="{E35F7DC2-0A43-48C2-850A-DABEBB204F45}" sibTransId="{40A07E8D-3DC3-493E-86EA-638D6FEA3C95}"/>
    <dgm:cxn modelId="{A57890C3-7557-4B59-AC0F-49B635A454AA}" type="presOf" srcId="{C3FE84A0-B7C3-4C6C-8843-EEE774C4375D}" destId="{8F02B1FC-E9BA-4A76-8E18-4390A8BA6977}" srcOrd="0" destOrd="0" presId="urn:microsoft.com/office/officeart/2005/8/layout/chevron2"/>
    <dgm:cxn modelId="{997BF0D2-3988-4E98-85C0-A74EDD2D294D}" srcId="{138B186A-7891-47DB-B934-B020EC147B6D}" destId="{5CFF7D3E-DA95-4F7F-BDFE-DC42CB38212E}" srcOrd="1" destOrd="0" parTransId="{FB56E234-B6CB-453E-AFF2-CEF2898DC786}" sibTransId="{55ECF612-1B3D-472B-B491-5E31CAF2B317}"/>
    <dgm:cxn modelId="{B298A0EE-B13A-4001-8B3B-59E36D54EDEC}" type="presOf" srcId="{DA764BA7-794A-4B25-A151-BAF540A3588F}" destId="{C9518D06-DA4E-49F6-9DCC-A7A51330096B}" srcOrd="0" destOrd="0" presId="urn:microsoft.com/office/officeart/2005/8/layout/chevron2"/>
    <dgm:cxn modelId="{C374FAF3-53A2-4738-A6C6-F77FED27F205}" type="presOf" srcId="{CEA2A2E2-783D-4609-943E-46BF2F4F236C}" destId="{037FC131-2E86-407B-8C18-80E792673314}" srcOrd="0" destOrd="0" presId="urn:microsoft.com/office/officeart/2005/8/layout/chevron2"/>
    <dgm:cxn modelId="{094BE6F7-CF75-42AC-9A99-DC1ACC6B5C07}" type="presOf" srcId="{5FD9FD6F-B9AB-497E-93A7-32DFD0B27E7C}" destId="{41F17D3C-6F0D-4FDB-9A26-88067BA7F4B4}" srcOrd="0" destOrd="0" presId="urn:microsoft.com/office/officeart/2005/8/layout/chevron2"/>
    <dgm:cxn modelId="{8C08FCFC-4078-4065-B93C-F413E249B838}" srcId="{8BCA820A-A0B8-45F9-9ADF-90B5BA11C40C}" destId="{DA764BA7-794A-4B25-A151-BAF540A3588F}" srcOrd="0" destOrd="0" parTransId="{583B15CB-E91B-413F-8A06-69A18652FD7F}" sibTransId="{C36D4DEF-508E-4A4C-8CC7-3EB86E503809}"/>
    <dgm:cxn modelId="{194DCACF-DC2A-4B10-B5D7-9F02459EBCDB}" type="presParOf" srcId="{C5548E38-3614-4C21-88A3-82C87EC0E79C}" destId="{A02BCD0F-BC0C-4B96-95E8-17D09C70403B}" srcOrd="0" destOrd="0" presId="urn:microsoft.com/office/officeart/2005/8/layout/chevron2"/>
    <dgm:cxn modelId="{D6A7CA25-2BC1-4DEC-A70F-12BA2625B078}" type="presParOf" srcId="{A02BCD0F-BC0C-4B96-95E8-17D09C70403B}" destId="{CD95023B-9BE2-491A-9608-E9E63CD19796}" srcOrd="0" destOrd="0" presId="urn:microsoft.com/office/officeart/2005/8/layout/chevron2"/>
    <dgm:cxn modelId="{FAB63903-7550-4332-A412-C656977DEFD6}" type="presParOf" srcId="{A02BCD0F-BC0C-4B96-95E8-17D09C70403B}" destId="{C9518D06-DA4E-49F6-9DCC-A7A51330096B}" srcOrd="1" destOrd="0" presId="urn:microsoft.com/office/officeart/2005/8/layout/chevron2"/>
    <dgm:cxn modelId="{9752D43C-D42A-4138-8395-37E137EA9520}" type="presParOf" srcId="{C5548E38-3614-4C21-88A3-82C87EC0E79C}" destId="{D47631CE-28E7-46DD-A683-7D7009AC4271}" srcOrd="1" destOrd="0" presId="urn:microsoft.com/office/officeart/2005/8/layout/chevron2"/>
    <dgm:cxn modelId="{5CC87DF0-CAAE-4530-80D9-73C33F914DD6}" type="presParOf" srcId="{C5548E38-3614-4C21-88A3-82C87EC0E79C}" destId="{CB0C0641-B1DA-4E3D-97DE-40D2E44BEC57}" srcOrd="2" destOrd="0" presId="urn:microsoft.com/office/officeart/2005/8/layout/chevron2"/>
    <dgm:cxn modelId="{37916A62-4AEE-4F30-A000-A2A4EF5DC096}" type="presParOf" srcId="{CB0C0641-B1DA-4E3D-97DE-40D2E44BEC57}" destId="{FB3EF654-01C4-4153-B675-B76EB018038C}" srcOrd="0" destOrd="0" presId="urn:microsoft.com/office/officeart/2005/8/layout/chevron2"/>
    <dgm:cxn modelId="{64799224-9240-4ABF-B795-5F9E656ACA69}" type="presParOf" srcId="{CB0C0641-B1DA-4E3D-97DE-40D2E44BEC57}" destId="{1D911216-D66A-4878-9811-988C3D584DCF}" srcOrd="1" destOrd="0" presId="urn:microsoft.com/office/officeart/2005/8/layout/chevron2"/>
    <dgm:cxn modelId="{21F6DF5F-7E87-4512-A18B-892BF53ABD06}" type="presParOf" srcId="{C5548E38-3614-4C21-88A3-82C87EC0E79C}" destId="{717FA615-4E34-47F7-80BA-16C23371034C}" srcOrd="3" destOrd="0" presId="urn:microsoft.com/office/officeart/2005/8/layout/chevron2"/>
    <dgm:cxn modelId="{941938F2-ED09-4CCC-9627-04DE03C2C419}" type="presParOf" srcId="{C5548E38-3614-4C21-88A3-82C87EC0E79C}" destId="{B5B56222-BCB7-40ED-AFC7-94B64AA19767}" srcOrd="4" destOrd="0" presId="urn:microsoft.com/office/officeart/2005/8/layout/chevron2"/>
    <dgm:cxn modelId="{7DDCF5F8-2A5A-4F6B-B39E-E25C02005593}" type="presParOf" srcId="{B5B56222-BCB7-40ED-AFC7-94B64AA19767}" destId="{96F98F36-5E45-435D-9D5E-644B9696A9E6}" srcOrd="0" destOrd="0" presId="urn:microsoft.com/office/officeart/2005/8/layout/chevron2"/>
    <dgm:cxn modelId="{CB3DEF23-3911-4AD1-854D-1AF162B984E8}" type="presParOf" srcId="{B5B56222-BCB7-40ED-AFC7-94B64AA19767}" destId="{41F17D3C-6F0D-4FDB-9A26-88067BA7F4B4}" srcOrd="1" destOrd="0" presId="urn:microsoft.com/office/officeart/2005/8/layout/chevron2"/>
    <dgm:cxn modelId="{01392CBF-4290-4D56-8374-FD80E1BF4772}" type="presParOf" srcId="{C5548E38-3614-4C21-88A3-82C87EC0E79C}" destId="{8DEBB6D6-86B4-4645-B1BF-6379570FE125}" srcOrd="5" destOrd="0" presId="urn:microsoft.com/office/officeart/2005/8/layout/chevron2"/>
    <dgm:cxn modelId="{5E17AB74-E6D3-4D79-86AB-E17C10473C6E}" type="presParOf" srcId="{C5548E38-3614-4C21-88A3-82C87EC0E79C}" destId="{DF031C1C-E53F-464E-820E-8EAD0DE3B494}" srcOrd="6" destOrd="0" presId="urn:microsoft.com/office/officeart/2005/8/layout/chevron2"/>
    <dgm:cxn modelId="{747DF725-686B-4CE0-8F16-D620BCD3697A}" type="presParOf" srcId="{DF031C1C-E53F-464E-820E-8EAD0DE3B494}" destId="{8F02B1FC-E9BA-4A76-8E18-4390A8BA6977}" srcOrd="0" destOrd="0" presId="urn:microsoft.com/office/officeart/2005/8/layout/chevron2"/>
    <dgm:cxn modelId="{12F9BA1B-32E4-4A4A-8367-54F984F0BBF2}" type="presParOf" srcId="{DF031C1C-E53F-464E-820E-8EAD0DE3B494}" destId="{037FC131-2E86-407B-8C18-80E792673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815BA-8005-4DAD-9A27-AC96F59A741D}">
      <dsp:nvSpPr>
        <dsp:cNvPr id="0" name=""/>
        <dsp:cNvSpPr/>
      </dsp:nvSpPr>
      <dsp:spPr>
        <a:xfrm>
          <a:off x="0" y="541319"/>
          <a:ext cx="1014387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311AC-D2CA-4688-A3A9-EA522FCC19A4}">
      <dsp:nvSpPr>
        <dsp:cNvPr id="0" name=""/>
        <dsp:cNvSpPr/>
      </dsp:nvSpPr>
      <dsp:spPr>
        <a:xfrm>
          <a:off x="507193" y="9959"/>
          <a:ext cx="8675435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Distributed feedback-based volt-watt controller that guarantees asymptotic convergence of voltage-related constraints</a:t>
          </a:r>
        </a:p>
      </dsp:txBody>
      <dsp:txXfrm>
        <a:off x="559071" y="61837"/>
        <a:ext cx="8571679" cy="958964"/>
      </dsp:txXfrm>
    </dsp:sp>
    <dsp:sp modelId="{D36CCA40-8BC7-4858-974B-F2B97D9AE18A}">
      <dsp:nvSpPr>
        <dsp:cNvPr id="0" name=""/>
        <dsp:cNvSpPr/>
      </dsp:nvSpPr>
      <dsp:spPr>
        <a:xfrm>
          <a:off x="0" y="2174279"/>
          <a:ext cx="1014387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91164-5993-4D05-981B-4339CD68A4A9}">
      <dsp:nvSpPr>
        <dsp:cNvPr id="0" name=""/>
        <dsp:cNvSpPr/>
      </dsp:nvSpPr>
      <dsp:spPr>
        <a:xfrm>
          <a:off x="507193" y="1642919"/>
          <a:ext cx="8702134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Implemented realistic cyber-attacks (specifically, Man in the Middle, Denial-of-Service, Replay attacks) within Mininet network emulator with the capability of attacking multiple hosts in the communication layer</a:t>
          </a:r>
        </a:p>
      </dsp:txBody>
      <dsp:txXfrm>
        <a:off x="559071" y="1694797"/>
        <a:ext cx="8598378" cy="958964"/>
      </dsp:txXfrm>
    </dsp:sp>
    <dsp:sp modelId="{0ABBEAB9-366C-48E4-BD24-315F30A7723A}">
      <dsp:nvSpPr>
        <dsp:cNvPr id="0" name=""/>
        <dsp:cNvSpPr/>
      </dsp:nvSpPr>
      <dsp:spPr>
        <a:xfrm>
          <a:off x="0" y="3807240"/>
          <a:ext cx="1014387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A9211-2E88-4A1C-9195-3ABA9BF40E26}">
      <dsp:nvSpPr>
        <dsp:cNvPr id="0" name=""/>
        <dsp:cNvSpPr/>
      </dsp:nvSpPr>
      <dsp:spPr>
        <a:xfrm>
          <a:off x="507193" y="3275880"/>
          <a:ext cx="8777117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90" tIns="0" rIns="2683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Performance evaluation of the proposed distributed Volt-Watt algorithm during different cyber-attacks</a:t>
          </a:r>
          <a:endParaRPr lang="en-US" sz="2000" kern="1200" dirty="0">
            <a:latin typeface="+mn-lt"/>
          </a:endParaRPr>
        </a:p>
      </dsp:txBody>
      <dsp:txXfrm>
        <a:off x="559071" y="3327758"/>
        <a:ext cx="8673361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5023B-9BE2-491A-9608-E9E63CD19796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Developed</a:t>
          </a:r>
        </a:p>
      </dsp:txBody>
      <dsp:txXfrm rot="-5400000">
        <a:off x="1" y="512108"/>
        <a:ext cx="1024202" cy="438943"/>
      </dsp:txXfrm>
    </dsp:sp>
    <dsp:sp modelId="{C9518D06-DA4E-49F6-9DCC-A7A51330096B}">
      <dsp:nvSpPr>
        <dsp:cNvPr id="0" name=""/>
        <dsp:cNvSpPr/>
      </dsp:nvSpPr>
      <dsp:spPr>
        <a:xfrm rot="5400000">
          <a:off x="5802020" y="-4777810"/>
          <a:ext cx="951044" cy="1050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feedback-based volt-watt controller guaranteeing asymptotic convergence of voltage-related constraints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Realistic cyberattack scenarios in cyber-power testbed to test performance of distributed control application</a:t>
          </a:r>
        </a:p>
      </dsp:txBody>
      <dsp:txXfrm rot="-5400000">
        <a:off x="1024202" y="46434"/>
        <a:ext cx="10460255" cy="858192"/>
      </dsp:txXfrm>
    </dsp:sp>
    <dsp:sp modelId="{FB3EF654-01C4-4153-B675-B76EB018038C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Analyzed</a:t>
          </a:r>
        </a:p>
      </dsp:txBody>
      <dsp:txXfrm rot="-5400000">
        <a:off x="1" y="1830610"/>
        <a:ext cx="1024202" cy="438943"/>
      </dsp:txXfrm>
    </dsp:sp>
    <dsp:sp modelId="{1D911216-D66A-4878-9811-988C3D584DCF}">
      <dsp:nvSpPr>
        <dsp:cNvPr id="0" name=""/>
        <dsp:cNvSpPr/>
      </dsp:nvSpPr>
      <dsp:spPr>
        <a:xfrm rot="5400000">
          <a:off x="5802020" y="-3459308"/>
          <a:ext cx="951044" cy="1050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Performance of distributed control during different cyber-attacks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Effects of cyber-attacks on distributed volt-watt control in different nodes of the distribution system</a:t>
          </a:r>
        </a:p>
      </dsp:txBody>
      <dsp:txXfrm rot="-5400000">
        <a:off x="1024202" y="1364936"/>
        <a:ext cx="10460255" cy="858192"/>
      </dsp:txXfrm>
    </dsp:sp>
    <dsp:sp modelId="{96F98F36-5E45-435D-9D5E-644B9696A9E6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Findings</a:t>
          </a:r>
        </a:p>
      </dsp:txBody>
      <dsp:txXfrm rot="-5400000">
        <a:off x="1" y="3149112"/>
        <a:ext cx="1024202" cy="438943"/>
      </dsp:txXfrm>
    </dsp:sp>
    <dsp:sp modelId="{41F17D3C-6F0D-4FDB-9A26-88067BA7F4B4}">
      <dsp:nvSpPr>
        <dsp:cNvPr id="0" name=""/>
        <dsp:cNvSpPr/>
      </dsp:nvSpPr>
      <dsp:spPr>
        <a:xfrm rot="5400000">
          <a:off x="5802020" y="-2140807"/>
          <a:ext cx="951044" cy="1050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control is not immune to cyber-attacks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Distributed controllers need to be able to identify cyber-attacks and isolate rogue nodes and self-organize</a:t>
          </a:r>
        </a:p>
      </dsp:txBody>
      <dsp:txXfrm rot="-5400000">
        <a:off x="1024202" y="2683437"/>
        <a:ext cx="10460255" cy="858192"/>
      </dsp:txXfrm>
    </dsp:sp>
    <dsp:sp modelId="{8F02B1FC-E9BA-4A76-8E18-4390A8BA6977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Advantages</a:t>
          </a:r>
        </a:p>
      </dsp:txBody>
      <dsp:txXfrm rot="-5400000">
        <a:off x="1" y="4467614"/>
        <a:ext cx="1024202" cy="438943"/>
      </dsp:txXfrm>
    </dsp:sp>
    <dsp:sp modelId="{037FC131-2E86-407B-8C18-80E792673314}">
      <dsp:nvSpPr>
        <dsp:cNvPr id="0" name=""/>
        <dsp:cNvSpPr/>
      </dsp:nvSpPr>
      <dsp:spPr>
        <a:xfrm rot="5400000">
          <a:off x="5802020" y="-822305"/>
          <a:ext cx="951044" cy="10506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This study </a:t>
          </a:r>
          <a:r>
            <a:rPr lang="en-US" sz="1600" b="0" i="0" kern="1200" dirty="0"/>
            <a:t>facilitates executing multiple control applications simultaneously to show performance analysis under different cyber vulnerabilities</a:t>
          </a:r>
          <a:endParaRPr lang="en-US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+mn-lt"/>
            </a:rPr>
            <a:t>The understanding of this study paves the way to develop more cyber-resilient control algorithms</a:t>
          </a:r>
        </a:p>
      </dsp:txBody>
      <dsp:txXfrm rot="-5400000">
        <a:off x="1024202" y="4001939"/>
        <a:ext cx="10460255" cy="8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9CE13-1B5E-49B6-A5C4-BC8711F27C69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A9C03-DCCF-41DC-BAC0-6FF071F33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A9C03-DCCF-41DC-BAC0-6FF071F33D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8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7925"/>
            <a:ext cx="12191999" cy="5700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16975"/>
            <a:ext cx="12192000" cy="5410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356603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396"/>
                </a:lnTo>
                <a:lnTo>
                  <a:pt x="12192000" y="5013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11103" y="119908"/>
            <a:ext cx="984443" cy="9880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447" y="195706"/>
            <a:ext cx="1131221" cy="7661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87925"/>
            <a:ext cx="12191999" cy="5700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316975"/>
            <a:ext cx="12192000" cy="5410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356603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396"/>
                </a:lnTo>
                <a:lnTo>
                  <a:pt x="12192000" y="5013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0119" y="626440"/>
            <a:ext cx="927176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28027" y="1370148"/>
            <a:ext cx="108204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Analysis of Cyber-Events on Distributed Voltage Control with Active Power Curtailment</a:t>
            </a:r>
          </a:p>
          <a:p>
            <a:pPr algn="ctr"/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</a:t>
            </a:r>
            <a:r>
              <a:rPr lang="en-US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76200"/>
            <a:ext cx="8781415" cy="109260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00"/>
              </a:spcBef>
            </a:pPr>
            <a:r>
              <a:rPr sz="24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EDES</a:t>
            </a:r>
            <a:r>
              <a:rPr sz="2400" b="1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marR="30480" algn="ctr">
              <a:lnSpc>
                <a:spcPct val="100000"/>
              </a:lnSpc>
              <a:spcBef>
                <a:spcPts val="595"/>
              </a:spcBef>
              <a:tabLst>
                <a:tab pos="1335405" algn="l"/>
              </a:tabLst>
            </a:pP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IEEE 10</a:t>
            </a:r>
            <a:r>
              <a:rPr lang="en-US" sz="2000" spc="-1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Electronics, Drives and Energy Systems</a:t>
            </a:r>
            <a:endParaRPr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algn="ctr">
              <a:lnSpc>
                <a:spcPct val="100000"/>
              </a:lnSpc>
              <a:spcBef>
                <a:spcPts val="280"/>
              </a:spcBef>
            </a:pPr>
            <a:r>
              <a:rPr lang="en-US"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sz="12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spc="-5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spc="-5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12192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34765" y="4145026"/>
            <a:ext cx="460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291" y="4662743"/>
            <a:ext cx="920428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Partha S. Sarker, Subir Majumder, Md Fazley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Anurag K. Srivastava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Virginia University, WV, USA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88B0D0-3E90-D051-2A0C-12C4AEA91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3810"/>
            <a:ext cx="914400" cy="918482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9A45013-CC8A-120F-6E28-D243658EE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90" y="183809"/>
            <a:ext cx="846480" cy="9170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EB9D6E-763C-6FFF-AD08-D5CDFDD0C136}"/>
              </a:ext>
            </a:extLst>
          </p:cNvPr>
          <p:cNvCxnSpPr/>
          <p:nvPr/>
        </p:nvCxnSpPr>
        <p:spPr>
          <a:xfrm>
            <a:off x="0" y="62484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9FC589F-5CAD-C3D2-DBC3-3EA3B328F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279502"/>
            <a:ext cx="838200" cy="578498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0A8F9D9A-9185-E3DA-CA4F-6FF142E08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99" y="6313195"/>
            <a:ext cx="1219200" cy="48288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566F857-877B-A71B-EBD6-A57B2D1B4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90992"/>
            <a:ext cx="1083336" cy="576433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129A7DD9-A596-5144-F081-D6E40C422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35" y="6281510"/>
            <a:ext cx="629110" cy="52620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9AF4161-33B1-259B-BE40-EA207BC1940D}"/>
              </a:ext>
            </a:extLst>
          </p:cNvPr>
          <p:cNvGrpSpPr/>
          <p:nvPr/>
        </p:nvGrpSpPr>
        <p:grpSpPr>
          <a:xfrm>
            <a:off x="0" y="3134687"/>
            <a:ext cx="12161520" cy="852810"/>
            <a:chOff x="0" y="3134687"/>
            <a:chExt cx="12161520" cy="85281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45ED26-F282-BDD8-9CB5-C0654FDD3B6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606EF1-C2B6-1346-8B6E-CD00DE6518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3" name="Picture 3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7A3C3A0-2740-81B8-7D86-7C2E4D60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145868" y="60960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Conclusions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202125F-6606-5028-8052-D244483D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795746"/>
              </p:ext>
            </p:extLst>
          </p:nvPr>
        </p:nvGraphicFramePr>
        <p:xfrm>
          <a:off x="330558" y="1377743"/>
          <a:ext cx="11530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92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Motivations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0E44D-9DE2-D9B0-DDDE-7EC02666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24" y="1284909"/>
            <a:ext cx="4311158" cy="492180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068A73-21BD-89D6-33CA-0C9A63134A64}"/>
              </a:ext>
            </a:extLst>
          </p:cNvPr>
          <p:cNvSpPr txBox="1">
            <a:spLocks/>
          </p:cNvSpPr>
          <p:nvPr/>
        </p:nvSpPr>
        <p:spPr>
          <a:xfrm>
            <a:off x="277118" y="1825183"/>
            <a:ext cx="7068332" cy="423908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Coordination and scalability challenges with typical control center-based approaches?</a:t>
            </a:r>
          </a:p>
          <a:p>
            <a:r>
              <a:rPr lang="en-US" sz="2400" dirty="0">
                <a:ea typeface="+mn-lt"/>
                <a:cs typeface="+mn-lt"/>
              </a:rPr>
              <a:t>Centralized control center-based architecture with single-point of failure (with backup)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Vulnerable information and communication technologies (ICTs)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Distributed controls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Data need not be aggregated at centralized location </a:t>
            </a:r>
            <a:r>
              <a:rPr lang="en-US" sz="2400" dirty="0">
                <a:sym typeface="Wingdings" panose="05000000000000000000" pitchFamily="2" charset="2"/>
              </a:rPr>
              <a:t> How to communicate?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Need to be evaluated with actual ICTs based network under realistic cyber-attacks?</a:t>
            </a:r>
          </a:p>
        </p:txBody>
      </p:sp>
    </p:spTree>
    <p:extLst>
      <p:ext uri="{BB962C8B-B14F-4D97-AF65-F5344CB8AC3E}">
        <p14:creationId xmlns:p14="http://schemas.microsoft.com/office/powerpoint/2010/main" val="418365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Contributions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AA9536-F34F-1B99-8800-2E2E7CECD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78220"/>
              </p:ext>
            </p:extLst>
          </p:nvPr>
        </p:nvGraphicFramePr>
        <p:xfrm>
          <a:off x="1143000" y="1600200"/>
          <a:ext cx="1014387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714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Distributed Volt-Watt Optimization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E0CF9E-956D-F89F-35CB-6F3660F6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31" y="3276600"/>
            <a:ext cx="7734367" cy="32338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CA837D-EE74-7ACF-1FD7-7D8B69B4ED47}"/>
              </a:ext>
            </a:extLst>
          </p:cNvPr>
          <p:cNvSpPr txBox="1">
            <a:spLocks/>
          </p:cNvSpPr>
          <p:nvPr/>
        </p:nvSpPr>
        <p:spPr>
          <a:xfrm>
            <a:off x="277118" y="1825183"/>
            <a:ext cx="7190482" cy="20610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Varying performance with distributed approaches</a:t>
            </a:r>
          </a:p>
          <a:p>
            <a:r>
              <a:rPr lang="en-US" sz="2400" dirty="0"/>
              <a:t>How to compare the performance of a given distributed algorithm compared to other algorithms?</a:t>
            </a:r>
          </a:p>
        </p:txBody>
      </p:sp>
    </p:spTree>
    <p:extLst>
      <p:ext uri="{BB962C8B-B14F-4D97-AF65-F5344CB8AC3E}">
        <p14:creationId xmlns:p14="http://schemas.microsoft.com/office/powerpoint/2010/main" val="3068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Distributed Volt-Watt Optimization</a:t>
            </a:r>
          </a:p>
        </p:txBody>
      </p:sp>
      <p:pic>
        <p:nvPicPr>
          <p:cNvPr id="2" name="Google Shape;343;p7">
            <a:extLst>
              <a:ext uri="{FF2B5EF4-FFF2-40B4-BE49-F238E27FC236}">
                <a16:creationId xmlns:a16="http://schemas.microsoft.com/office/drawing/2014/main" id="{E1806B55-C8EA-698F-F4D6-123F07CBDF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7700"/>
          <a:stretch/>
        </p:blipFill>
        <p:spPr>
          <a:xfrm>
            <a:off x="7281426" y="1366131"/>
            <a:ext cx="4597224" cy="50914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8;p7">
            <a:extLst>
              <a:ext uri="{FF2B5EF4-FFF2-40B4-BE49-F238E27FC236}">
                <a16:creationId xmlns:a16="http://schemas.microsoft.com/office/drawing/2014/main" id="{52265636-BA24-2425-6E87-8966D12766D8}"/>
              </a:ext>
            </a:extLst>
          </p:cNvPr>
          <p:cNvSpPr txBox="1"/>
          <p:nvPr/>
        </p:nvSpPr>
        <p:spPr>
          <a:xfrm>
            <a:off x="381000" y="1537661"/>
            <a:ext cx="7725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Volt-Watt Control (VWC) Problem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40;p7">
            <a:extLst>
              <a:ext uri="{FF2B5EF4-FFF2-40B4-BE49-F238E27FC236}">
                <a16:creationId xmlns:a16="http://schemas.microsoft.com/office/drawing/2014/main" id="{04848631-37D2-A985-E2A1-083888F5085C}"/>
              </a:ext>
            </a:extLst>
          </p:cNvPr>
          <p:cNvSpPr txBox="1"/>
          <p:nvPr/>
        </p:nvSpPr>
        <p:spPr>
          <a:xfrm>
            <a:off x="381000" y="4110122"/>
            <a:ext cx="77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Primal-Dual Method for solving the problem above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2;p7">
            <a:extLst>
              <a:ext uri="{FF2B5EF4-FFF2-40B4-BE49-F238E27FC236}">
                <a16:creationId xmlns:a16="http://schemas.microsoft.com/office/drawing/2014/main" id="{7C4ABEF0-C20B-3AC3-A2B7-C8AF804615CF}"/>
              </a:ext>
            </a:extLst>
          </p:cNvPr>
          <p:cNvSpPr/>
          <p:nvPr/>
        </p:nvSpPr>
        <p:spPr>
          <a:xfrm>
            <a:off x="6202800" y="3004425"/>
            <a:ext cx="1104900" cy="7335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344;p7">
            <a:extLst>
              <a:ext uri="{FF2B5EF4-FFF2-40B4-BE49-F238E27FC236}">
                <a16:creationId xmlns:a16="http://schemas.microsoft.com/office/drawing/2014/main" id="{32A41923-9046-5A49-D9D0-2C29B7C0BBA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1457" y="2994371"/>
            <a:ext cx="333938" cy="25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45;p7">
            <a:extLst>
              <a:ext uri="{FF2B5EF4-FFF2-40B4-BE49-F238E27FC236}">
                <a16:creationId xmlns:a16="http://schemas.microsoft.com/office/drawing/2014/main" id="{094A656A-E6CC-18D6-FA71-0F0ABE43D5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0752" y="3063714"/>
            <a:ext cx="333938" cy="25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46;p7">
            <a:extLst>
              <a:ext uri="{FF2B5EF4-FFF2-40B4-BE49-F238E27FC236}">
                <a16:creationId xmlns:a16="http://schemas.microsoft.com/office/drawing/2014/main" id="{1C5FB436-CA08-60B8-D7C2-417BC35FB8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4804" y="5298439"/>
            <a:ext cx="333938" cy="25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8;p7">
            <a:extLst>
              <a:ext uri="{FF2B5EF4-FFF2-40B4-BE49-F238E27FC236}">
                <a16:creationId xmlns:a16="http://schemas.microsoft.com/office/drawing/2014/main" id="{8E71F526-FE24-1279-B102-9CD6F87DEDD2}"/>
              </a:ext>
            </a:extLst>
          </p:cNvPr>
          <p:cNvSpPr/>
          <p:nvPr/>
        </p:nvSpPr>
        <p:spPr>
          <a:xfrm>
            <a:off x="9533395" y="5151701"/>
            <a:ext cx="251083" cy="198468"/>
          </a:xfrm>
          <a:custGeom>
            <a:avLst/>
            <a:gdLst/>
            <a:ahLst/>
            <a:cxnLst/>
            <a:rect l="l" t="t" r="r" b="b"/>
            <a:pathLst>
              <a:path w="8382" h="6620" extrusionOk="0">
                <a:moveTo>
                  <a:pt x="0" y="0"/>
                </a:moveTo>
                <a:cubicBezTo>
                  <a:pt x="381" y="1080"/>
                  <a:pt x="889" y="5906"/>
                  <a:pt x="2286" y="6477"/>
                </a:cubicBezTo>
                <a:cubicBezTo>
                  <a:pt x="3683" y="7049"/>
                  <a:pt x="7366" y="3937"/>
                  <a:pt x="8382" y="342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" name="Google Shape;352;p7">
            <a:extLst>
              <a:ext uri="{FF2B5EF4-FFF2-40B4-BE49-F238E27FC236}">
                <a16:creationId xmlns:a16="http://schemas.microsoft.com/office/drawing/2014/main" id="{8FC290DE-E2DD-29CB-5408-AAE3844D5B82}"/>
              </a:ext>
            </a:extLst>
          </p:cNvPr>
          <p:cNvSpPr/>
          <p:nvPr/>
        </p:nvSpPr>
        <p:spPr>
          <a:xfrm>
            <a:off x="9287645" y="5083166"/>
            <a:ext cx="599549" cy="512508"/>
          </a:xfrm>
          <a:custGeom>
            <a:avLst/>
            <a:gdLst/>
            <a:ahLst/>
            <a:cxnLst/>
            <a:rect l="l" t="t" r="r" b="b"/>
            <a:pathLst>
              <a:path w="20015" h="17095" extrusionOk="0">
                <a:moveTo>
                  <a:pt x="20015" y="5905"/>
                </a:moveTo>
                <a:cubicBezTo>
                  <a:pt x="19285" y="7397"/>
                  <a:pt x="18841" y="13208"/>
                  <a:pt x="15634" y="14859"/>
                </a:cubicBezTo>
                <a:cubicBezTo>
                  <a:pt x="12427" y="16510"/>
                  <a:pt x="3029" y="18288"/>
                  <a:pt x="775" y="15811"/>
                </a:cubicBezTo>
                <a:cubicBezTo>
                  <a:pt x="-1479" y="13335"/>
                  <a:pt x="1886" y="2635"/>
                  <a:pt x="210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" name="Google Shape;353;p7">
            <a:extLst>
              <a:ext uri="{FF2B5EF4-FFF2-40B4-BE49-F238E27FC236}">
                <a16:creationId xmlns:a16="http://schemas.microsoft.com/office/drawing/2014/main" id="{E86ABF29-5DC9-AA4B-14E1-B483742C075F}"/>
              </a:ext>
            </a:extLst>
          </p:cNvPr>
          <p:cNvSpPr/>
          <p:nvPr/>
        </p:nvSpPr>
        <p:spPr>
          <a:xfrm>
            <a:off x="8236506" y="2861499"/>
            <a:ext cx="201268" cy="257019"/>
          </a:xfrm>
          <a:custGeom>
            <a:avLst/>
            <a:gdLst/>
            <a:ahLst/>
            <a:cxnLst/>
            <a:rect l="l" t="t" r="r" b="b"/>
            <a:pathLst>
              <a:path w="6719" h="8573" extrusionOk="0">
                <a:moveTo>
                  <a:pt x="6719" y="0"/>
                </a:moveTo>
                <a:cubicBezTo>
                  <a:pt x="5608" y="794"/>
                  <a:pt x="465" y="3334"/>
                  <a:pt x="52" y="4763"/>
                </a:cubicBezTo>
                <a:cubicBezTo>
                  <a:pt x="-361" y="6192"/>
                  <a:pt x="3545" y="7938"/>
                  <a:pt x="4243" y="857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" name="Google Shape;354;p7">
            <a:extLst>
              <a:ext uri="{FF2B5EF4-FFF2-40B4-BE49-F238E27FC236}">
                <a16:creationId xmlns:a16="http://schemas.microsoft.com/office/drawing/2014/main" id="{112D7F81-AE8D-8F44-F1EF-707B46CDC67C}"/>
              </a:ext>
            </a:extLst>
          </p:cNvPr>
          <p:cNvSpPr/>
          <p:nvPr/>
        </p:nvSpPr>
        <p:spPr>
          <a:xfrm>
            <a:off x="7915394" y="2695889"/>
            <a:ext cx="471012" cy="559697"/>
          </a:xfrm>
          <a:custGeom>
            <a:avLst/>
            <a:gdLst/>
            <a:ahLst/>
            <a:cxnLst/>
            <a:rect l="l" t="t" r="r" b="b"/>
            <a:pathLst>
              <a:path w="15724" h="18669" extrusionOk="0">
                <a:moveTo>
                  <a:pt x="15724" y="18669"/>
                </a:moveTo>
                <a:cubicBezTo>
                  <a:pt x="13375" y="18320"/>
                  <a:pt x="3945" y="19240"/>
                  <a:pt x="1627" y="16573"/>
                </a:cubicBezTo>
                <a:cubicBezTo>
                  <a:pt x="-691" y="13906"/>
                  <a:pt x="-374" y="5429"/>
                  <a:pt x="1817" y="2667"/>
                </a:cubicBezTo>
                <a:cubicBezTo>
                  <a:pt x="4008" y="-95"/>
                  <a:pt x="12612" y="445"/>
                  <a:pt x="14771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8" name="Google Shape;355;p7">
            <a:extLst>
              <a:ext uri="{FF2B5EF4-FFF2-40B4-BE49-F238E27FC236}">
                <a16:creationId xmlns:a16="http://schemas.microsoft.com/office/drawing/2014/main" id="{BB254DCE-9BCD-BD46-B085-1FAABA73308D}"/>
              </a:ext>
            </a:extLst>
          </p:cNvPr>
          <p:cNvSpPr/>
          <p:nvPr/>
        </p:nvSpPr>
        <p:spPr>
          <a:xfrm>
            <a:off x="10777397" y="2867225"/>
            <a:ext cx="155047" cy="314100"/>
          </a:xfrm>
          <a:custGeom>
            <a:avLst/>
            <a:gdLst/>
            <a:ahLst/>
            <a:cxnLst/>
            <a:rect l="l" t="t" r="r" b="b"/>
            <a:pathLst>
              <a:path w="5176" h="10477" extrusionOk="0">
                <a:moveTo>
                  <a:pt x="0" y="0"/>
                </a:moveTo>
                <a:cubicBezTo>
                  <a:pt x="857" y="794"/>
                  <a:pt x="5017" y="3016"/>
                  <a:pt x="5144" y="4762"/>
                </a:cubicBezTo>
                <a:cubicBezTo>
                  <a:pt x="5271" y="6508"/>
                  <a:pt x="1492" y="9525"/>
                  <a:pt x="762" y="1047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" name="Google Shape;358;p7">
            <a:extLst>
              <a:ext uri="{FF2B5EF4-FFF2-40B4-BE49-F238E27FC236}">
                <a16:creationId xmlns:a16="http://schemas.microsoft.com/office/drawing/2014/main" id="{8CCBE076-69D8-AF0A-66AA-388DB03031B2}"/>
              </a:ext>
            </a:extLst>
          </p:cNvPr>
          <p:cNvSpPr/>
          <p:nvPr/>
        </p:nvSpPr>
        <p:spPr>
          <a:xfrm>
            <a:off x="10760292" y="2707311"/>
            <a:ext cx="475296" cy="670803"/>
          </a:xfrm>
          <a:custGeom>
            <a:avLst/>
            <a:gdLst/>
            <a:ahLst/>
            <a:cxnLst/>
            <a:rect l="l" t="t" r="r" b="b"/>
            <a:pathLst>
              <a:path w="15867" h="22375" extrusionOk="0">
                <a:moveTo>
                  <a:pt x="0" y="20193"/>
                </a:moveTo>
                <a:cubicBezTo>
                  <a:pt x="1143" y="20542"/>
                  <a:pt x="4223" y="22637"/>
                  <a:pt x="6858" y="22288"/>
                </a:cubicBezTo>
                <a:cubicBezTo>
                  <a:pt x="9493" y="21939"/>
                  <a:pt x="15367" y="21399"/>
                  <a:pt x="15811" y="18097"/>
                </a:cubicBezTo>
                <a:cubicBezTo>
                  <a:pt x="16256" y="14795"/>
                  <a:pt x="11970" y="5492"/>
                  <a:pt x="9525" y="2476"/>
                </a:cubicBezTo>
                <a:cubicBezTo>
                  <a:pt x="7080" y="-540"/>
                  <a:pt x="2540" y="413"/>
                  <a:pt x="114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" name="Google Shape;365;p7">
            <a:extLst>
              <a:ext uri="{FF2B5EF4-FFF2-40B4-BE49-F238E27FC236}">
                <a16:creationId xmlns:a16="http://schemas.microsoft.com/office/drawing/2014/main" id="{DE1EEF0D-CD7D-AFC6-3877-D737CB3FD8D5}"/>
              </a:ext>
            </a:extLst>
          </p:cNvPr>
          <p:cNvSpPr/>
          <p:nvPr/>
        </p:nvSpPr>
        <p:spPr>
          <a:xfrm>
            <a:off x="8906300" y="2490848"/>
            <a:ext cx="1360025" cy="469900"/>
          </a:xfrm>
          <a:custGeom>
            <a:avLst/>
            <a:gdLst/>
            <a:ahLst/>
            <a:cxnLst/>
            <a:rect l="l" t="t" r="r" b="b"/>
            <a:pathLst>
              <a:path w="54401" h="18796" extrusionOk="0">
                <a:moveTo>
                  <a:pt x="0" y="17833"/>
                </a:moveTo>
                <a:cubicBezTo>
                  <a:pt x="3691" y="14864"/>
                  <a:pt x="13078" y="-140"/>
                  <a:pt x="22145" y="20"/>
                </a:cubicBezTo>
                <a:cubicBezTo>
                  <a:pt x="31212" y="181"/>
                  <a:pt x="49025" y="15667"/>
                  <a:pt x="54401" y="187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1" name="Google Shape;366;p7">
            <a:extLst>
              <a:ext uri="{FF2B5EF4-FFF2-40B4-BE49-F238E27FC236}">
                <a16:creationId xmlns:a16="http://schemas.microsoft.com/office/drawing/2014/main" id="{97B55976-32E5-4245-FF1D-9EDD56D31244}"/>
              </a:ext>
            </a:extLst>
          </p:cNvPr>
          <p:cNvSpPr/>
          <p:nvPr/>
        </p:nvSpPr>
        <p:spPr>
          <a:xfrm>
            <a:off x="8841476" y="3309775"/>
            <a:ext cx="1027675" cy="1624800"/>
          </a:xfrm>
          <a:custGeom>
            <a:avLst/>
            <a:gdLst/>
            <a:ahLst/>
            <a:cxnLst/>
            <a:rect l="l" t="t" r="r" b="b"/>
            <a:pathLst>
              <a:path w="41107" h="64992" extrusionOk="0">
                <a:moveTo>
                  <a:pt x="667" y="0"/>
                </a:moveTo>
                <a:cubicBezTo>
                  <a:pt x="1229" y="6820"/>
                  <a:pt x="-2703" y="30089"/>
                  <a:pt x="4037" y="40921"/>
                </a:cubicBezTo>
                <a:cubicBezTo>
                  <a:pt x="10777" y="51753"/>
                  <a:pt x="34929" y="60980"/>
                  <a:pt x="41107" y="6499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2" name="Google Shape;367;p7">
            <a:extLst>
              <a:ext uri="{FF2B5EF4-FFF2-40B4-BE49-F238E27FC236}">
                <a16:creationId xmlns:a16="http://schemas.microsoft.com/office/drawing/2014/main" id="{A4E4501B-5C4B-22E8-D657-6E01BF1AD4D0}"/>
              </a:ext>
            </a:extLst>
          </p:cNvPr>
          <p:cNvSpPr/>
          <p:nvPr/>
        </p:nvSpPr>
        <p:spPr>
          <a:xfrm>
            <a:off x="9943154" y="3321800"/>
            <a:ext cx="587950" cy="1600725"/>
          </a:xfrm>
          <a:custGeom>
            <a:avLst/>
            <a:gdLst/>
            <a:ahLst/>
            <a:cxnLst/>
            <a:rect l="l" t="t" r="r" b="b"/>
            <a:pathLst>
              <a:path w="23518" h="64029" extrusionOk="0">
                <a:moveTo>
                  <a:pt x="23518" y="0"/>
                </a:moveTo>
                <a:cubicBezTo>
                  <a:pt x="19747" y="3852"/>
                  <a:pt x="4020" y="12438"/>
                  <a:pt x="891" y="23109"/>
                </a:cubicBezTo>
                <a:cubicBezTo>
                  <a:pt x="-2238" y="33781"/>
                  <a:pt x="4100" y="57209"/>
                  <a:pt x="4742" y="64029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3" name="Google Shape;368;p7">
            <a:extLst>
              <a:ext uri="{FF2B5EF4-FFF2-40B4-BE49-F238E27FC236}">
                <a16:creationId xmlns:a16="http://schemas.microsoft.com/office/drawing/2014/main" id="{9744FACC-F271-7112-A50B-9A82249E4CC6}"/>
              </a:ext>
            </a:extLst>
          </p:cNvPr>
          <p:cNvSpPr/>
          <p:nvPr/>
        </p:nvSpPr>
        <p:spPr>
          <a:xfrm>
            <a:off x="7400051" y="6108738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24" name="Google Shape;369;p7">
            <a:extLst>
              <a:ext uri="{FF2B5EF4-FFF2-40B4-BE49-F238E27FC236}">
                <a16:creationId xmlns:a16="http://schemas.microsoft.com/office/drawing/2014/main" id="{24F2A6DB-BD51-C05F-9E1E-B4C394817167}"/>
              </a:ext>
            </a:extLst>
          </p:cNvPr>
          <p:cNvSpPr txBox="1"/>
          <p:nvPr/>
        </p:nvSpPr>
        <p:spPr>
          <a:xfrm>
            <a:off x="8115400" y="5968100"/>
            <a:ext cx="39180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independently solves OPTDIST-VWC algorithm based on modified primal-dual method for VWC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raphic 24" descr="Solar Panels outline">
            <a:extLst>
              <a:ext uri="{FF2B5EF4-FFF2-40B4-BE49-F238E27FC236}">
                <a16:creationId xmlns:a16="http://schemas.microsoft.com/office/drawing/2014/main" id="{A19DBB5E-25B1-D4C4-20BC-D0C65B9E6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2568" y="2432147"/>
            <a:ext cx="293651" cy="293651"/>
          </a:xfrm>
          <a:prstGeom prst="rect">
            <a:avLst/>
          </a:prstGeom>
        </p:spPr>
      </p:pic>
      <p:pic>
        <p:nvPicPr>
          <p:cNvPr id="26" name="Graphic 25" descr="Solar Panels outline">
            <a:extLst>
              <a:ext uri="{FF2B5EF4-FFF2-40B4-BE49-F238E27FC236}">
                <a16:creationId xmlns:a16="http://schemas.microsoft.com/office/drawing/2014/main" id="{714228DD-5C50-DB53-60E6-62D5F6A1F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1920" y="2428598"/>
            <a:ext cx="293651" cy="293651"/>
          </a:xfrm>
          <a:prstGeom prst="rect">
            <a:avLst/>
          </a:prstGeom>
        </p:spPr>
      </p:pic>
      <p:pic>
        <p:nvPicPr>
          <p:cNvPr id="27" name="Graphic 26" descr="Solar Panels outline">
            <a:extLst>
              <a:ext uri="{FF2B5EF4-FFF2-40B4-BE49-F238E27FC236}">
                <a16:creationId xmlns:a16="http://schemas.microsoft.com/office/drawing/2014/main" id="{34D4DDB8-0F2A-0E00-1347-1486D34B7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8122" y="4806299"/>
            <a:ext cx="293651" cy="2936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5C7-8E13-D812-198A-50ACC43B9B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695" y="2997425"/>
            <a:ext cx="424605" cy="216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C534E8-9BD5-1556-6CF7-CBA2310E3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83" y="3010401"/>
            <a:ext cx="424605" cy="2162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B456260-3B19-E0DB-716E-3A45585C1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7567" y="4982717"/>
            <a:ext cx="424605" cy="216233"/>
          </a:xfrm>
          <a:prstGeom prst="rect">
            <a:avLst/>
          </a:prstGeom>
        </p:spPr>
      </p:pic>
      <p:sp>
        <p:nvSpPr>
          <p:cNvPr id="31" name="Google Shape;360;p7">
            <a:extLst>
              <a:ext uri="{FF2B5EF4-FFF2-40B4-BE49-F238E27FC236}">
                <a16:creationId xmlns:a16="http://schemas.microsoft.com/office/drawing/2014/main" id="{E892B3D9-759A-D841-5895-08F384E36D08}"/>
              </a:ext>
            </a:extLst>
          </p:cNvPr>
          <p:cNvSpPr/>
          <p:nvPr/>
        </p:nvSpPr>
        <p:spPr>
          <a:xfrm>
            <a:off x="9633876" y="4894363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2" name="Google Shape;364;p7">
            <a:extLst>
              <a:ext uri="{FF2B5EF4-FFF2-40B4-BE49-F238E27FC236}">
                <a16:creationId xmlns:a16="http://schemas.microsoft.com/office/drawing/2014/main" id="{E09623C6-95AB-46CB-E42C-61F159E4143B}"/>
              </a:ext>
            </a:extLst>
          </p:cNvPr>
          <p:cNvSpPr/>
          <p:nvPr/>
        </p:nvSpPr>
        <p:spPr>
          <a:xfrm>
            <a:off x="10108026" y="2938663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</p:txBody>
      </p:sp>
      <p:sp>
        <p:nvSpPr>
          <p:cNvPr id="33" name="Google Shape;362;p7">
            <a:extLst>
              <a:ext uri="{FF2B5EF4-FFF2-40B4-BE49-F238E27FC236}">
                <a16:creationId xmlns:a16="http://schemas.microsoft.com/office/drawing/2014/main" id="{525794EF-E8F3-3594-6202-27B6ABF3B052}"/>
              </a:ext>
            </a:extLst>
          </p:cNvPr>
          <p:cNvSpPr/>
          <p:nvPr/>
        </p:nvSpPr>
        <p:spPr>
          <a:xfrm>
            <a:off x="8354383" y="2920850"/>
            <a:ext cx="689700" cy="369600"/>
          </a:xfrm>
          <a:prstGeom prst="rect">
            <a:avLst/>
          </a:prstGeom>
          <a:solidFill>
            <a:srgbClr val="00FF00">
              <a:alpha val="307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0FF00"/>
              </a:highlight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BCF294F-C7E9-6C23-002E-AB35E222A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438" y="2222433"/>
            <a:ext cx="634514" cy="1920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3B73DA-091D-D8D9-1FB5-8862F07C5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207" y="2257937"/>
            <a:ext cx="634514" cy="1920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07F5F2-775E-BCB6-C89B-7A49E1E47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168" y="4635184"/>
            <a:ext cx="634514" cy="192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1F2B5DF-F3BD-4BA6-91BB-7E0CB9FE4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668" y="1949339"/>
            <a:ext cx="2371725" cy="11715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BE57861-560F-3820-E34F-B6F5A8EAA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635" y="3133725"/>
            <a:ext cx="3143250" cy="7524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1CE59D2-4F40-3C19-7EB4-59F1854784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35535"/>
          <a:stretch/>
        </p:blipFill>
        <p:spPr>
          <a:xfrm>
            <a:off x="401560" y="5467062"/>
            <a:ext cx="4952076" cy="83054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2D670F5-FB3E-53A1-5973-21565B51C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1560" y="4505740"/>
            <a:ext cx="7984846" cy="38312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F6E924E9-438A-E4D6-CEB0-A1245E47A3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64168"/>
          <a:stretch/>
        </p:blipFill>
        <p:spPr>
          <a:xfrm>
            <a:off x="87334" y="4905940"/>
            <a:ext cx="4952076" cy="46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D76E04-51DC-BD7A-A4B7-6A0BB4C64B84}"/>
              </a:ext>
            </a:extLst>
          </p:cNvPr>
          <p:cNvSpPr txBox="1"/>
          <p:nvPr/>
        </p:nvSpPr>
        <p:spPr>
          <a:xfrm>
            <a:off x="3940413" y="2077694"/>
            <a:ext cx="410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Iteratively takes care of modelling errors!!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4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MPP of DERs</a:t>
            </a:r>
          </a:p>
        </p:txBody>
      </p:sp>
      <p:sp>
        <p:nvSpPr>
          <p:cNvPr id="3" name="Google Shape;338;p7">
            <a:extLst>
              <a:ext uri="{FF2B5EF4-FFF2-40B4-BE49-F238E27FC236}">
                <a16:creationId xmlns:a16="http://schemas.microsoft.com/office/drawing/2014/main" id="{52265636-BA24-2425-6E87-8966D12766D8}"/>
              </a:ext>
            </a:extLst>
          </p:cNvPr>
          <p:cNvSpPr txBox="1"/>
          <p:nvPr/>
        </p:nvSpPr>
        <p:spPr>
          <a:xfrm>
            <a:off x="381000" y="1537661"/>
            <a:ext cx="111252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Algorithm requirements: Voltage measurements </a:t>
            </a: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Variable Calculation  Set-Point Deployment  Neighbor Communicate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Communication latency? Computation time?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We use old measurements for variable calculation and deployment  But DER out put might have already changed!!  Resulting setpoints many not be deployable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Solution? Use old measurements for variable calculation, and new MPP for setpoint update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9DFC67D-30F9-FF0B-13C0-2D2DF694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3082"/>
            <a:ext cx="5400922" cy="10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3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Cyber-Power Test-bed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A6722-C2A9-55B7-0377-7710DC2E9E6B}"/>
              </a:ext>
            </a:extLst>
          </p:cNvPr>
          <p:cNvSpPr txBox="1"/>
          <p:nvPr/>
        </p:nvSpPr>
        <p:spPr>
          <a:xfrm>
            <a:off x="393131" y="1538825"/>
            <a:ext cx="562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Power System Layer : Developed with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NimbusRomNo9L-ReguItal"/>
              </a:rPr>
              <a:t>OpenDSS</a:t>
            </a:r>
            <a:r>
              <a:rPr lang="en-US" sz="20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C9FDA-640A-963C-F981-E3D35202CCDE}"/>
              </a:ext>
            </a:extLst>
          </p:cNvPr>
          <p:cNvSpPr txBox="1"/>
          <p:nvPr/>
        </p:nvSpPr>
        <p:spPr>
          <a:xfrm>
            <a:off x="393131" y="2212325"/>
            <a:ext cx="448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Cyber Layer: Developed with Mininet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4EB7B-8EFF-18CB-B51C-FCDC8613467A}"/>
              </a:ext>
            </a:extLst>
          </p:cNvPr>
          <p:cNvSpPr txBox="1"/>
          <p:nvPr/>
        </p:nvSpPr>
        <p:spPr>
          <a:xfrm>
            <a:off x="393131" y="2825117"/>
            <a:ext cx="511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Application Layer : Developed with Python</a:t>
            </a:r>
            <a:r>
              <a:rPr lang="en-US" sz="2000" b="1" dirty="0"/>
              <a:t> 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CAEF432C-370A-17F8-22AC-21DE0D8F5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813" r="1244"/>
          <a:stretch/>
        </p:blipFill>
        <p:spPr>
          <a:xfrm>
            <a:off x="6532890" y="4028024"/>
            <a:ext cx="4803776" cy="2828780"/>
          </a:xfrm>
          <a:prstGeom prst="rect">
            <a:avLst/>
          </a:prstGeom>
          <a:ln w="38100">
            <a:noFill/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C5EC37-9365-1420-5FC5-3C65CB595C9E}"/>
              </a:ext>
            </a:extLst>
          </p:cNvPr>
          <p:cNvSpPr/>
          <p:nvPr/>
        </p:nvSpPr>
        <p:spPr>
          <a:xfrm>
            <a:off x="6464308" y="3802573"/>
            <a:ext cx="4953001" cy="3284027"/>
          </a:xfrm>
          <a:prstGeom prst="rect">
            <a:avLst/>
          </a:prstGeom>
          <a:solidFill>
            <a:schemeClr val="tx1">
              <a:alpha val="2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softEdge rad="0"/>
          </a:effectLst>
          <a:scene3d>
            <a:camera prst="perspectiveRelaxedModerately" fov="3900000">
              <a:rot lat="1890000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B7D9F7E-CF54-9C02-CCC7-D2257DB68BBA}"/>
              </a:ext>
            </a:extLst>
          </p:cNvPr>
          <p:cNvSpPr/>
          <p:nvPr/>
        </p:nvSpPr>
        <p:spPr>
          <a:xfrm rot="10800000">
            <a:off x="7207388" y="3766948"/>
            <a:ext cx="228278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71425EE-D90B-5EF3-E747-86558908913F}"/>
              </a:ext>
            </a:extLst>
          </p:cNvPr>
          <p:cNvSpPr/>
          <p:nvPr/>
        </p:nvSpPr>
        <p:spPr>
          <a:xfrm>
            <a:off x="10606792" y="4042365"/>
            <a:ext cx="259973" cy="76487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7829D3-A25D-0726-8FD0-13D4026A32BB}"/>
              </a:ext>
            </a:extLst>
          </p:cNvPr>
          <p:cNvGrpSpPr/>
          <p:nvPr/>
        </p:nvGrpSpPr>
        <p:grpSpPr>
          <a:xfrm>
            <a:off x="6718244" y="1978849"/>
            <a:ext cx="4393019" cy="2590233"/>
            <a:chOff x="3522279" y="1513175"/>
            <a:chExt cx="4393019" cy="2590233"/>
          </a:xfrm>
          <a:solidFill>
            <a:schemeClr val="tx1">
              <a:alpha val="18000"/>
            </a:schemeClr>
          </a:solidFill>
          <a:scene3d>
            <a:camera prst="perspectiveRelaxedModerately" fov="3900000">
              <a:rot lat="18900000" lon="0" rev="0"/>
            </a:camera>
            <a:lightRig rig="threePt" dir="t"/>
          </a:scene3d>
        </p:grpSpPr>
        <p:pic>
          <p:nvPicPr>
            <p:cNvPr id="15" name="Picture 1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AFAAF02-E7EC-A2EC-5DDA-76F2B742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307" y="305602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6" name="Picture 1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9D0EC65F-0E79-0534-6B1D-CA9DA770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491" y="304585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7" name="Picture 16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971CD71C-F365-037E-D85E-E299593E9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672" y="301706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8" name="Picture 1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6D2A40F9-C61B-BA3F-102D-E81D822F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24" y="300798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19" name="Picture 1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9130374-6835-8F06-3DAF-5D9926CC0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404" y="2973775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0" name="Picture 1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8041DCD0-9711-9AED-65B8-7C39EB7A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019" y="2344208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1" name="Picture 2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1AB72044-D21F-5A62-F930-96A03E72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911" y="2367114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2" name="Picture 2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01BCB7CB-CBA6-60E4-C0E5-0B9DC695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309" y="2353837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3" name="Picture 2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E894D0E-2B95-04F6-79E7-388AAAB99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296" y="2382726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24" name="Picture 2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3B8C6625-0E98-C751-0A9E-4A1898C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244" y="2394101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AE2ACE-7723-16AA-9BC6-7AA75CFCF960}"/>
                </a:ext>
              </a:extLst>
            </p:cNvPr>
            <p:cNvSpPr txBox="1"/>
            <p:nvPr/>
          </p:nvSpPr>
          <p:spPr>
            <a:xfrm>
              <a:off x="3881443" y="2856680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C4A970-9B41-0819-F37E-6D1C4D42DB0D}"/>
                </a:ext>
              </a:extLst>
            </p:cNvPr>
            <p:cNvSpPr txBox="1"/>
            <p:nvPr/>
          </p:nvSpPr>
          <p:spPr>
            <a:xfrm>
              <a:off x="4725357" y="285681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FDEAD8-D3C4-4D08-5382-DA36AD1A7C07}"/>
                </a:ext>
              </a:extLst>
            </p:cNvPr>
            <p:cNvSpPr txBox="1"/>
            <p:nvPr/>
          </p:nvSpPr>
          <p:spPr>
            <a:xfrm>
              <a:off x="6191707" y="2801467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h692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E44CDD-EDB1-C501-F590-E99AA62745A1}"/>
                </a:ext>
              </a:extLst>
            </p:cNvPr>
            <p:cNvSpPr txBox="1"/>
            <p:nvPr/>
          </p:nvSpPr>
          <p:spPr>
            <a:xfrm>
              <a:off x="6959861" y="27758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6E8C50-33A6-7622-8958-597B6E06072C}"/>
                </a:ext>
              </a:extLst>
            </p:cNvPr>
            <p:cNvSpPr txBox="1"/>
            <p:nvPr/>
          </p:nvSpPr>
          <p:spPr>
            <a:xfrm>
              <a:off x="4492930" y="2177573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h645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413D6-0B96-1A88-2B39-A730C130465B}"/>
                </a:ext>
              </a:extLst>
            </p:cNvPr>
            <p:cNvSpPr txBox="1"/>
            <p:nvPr/>
          </p:nvSpPr>
          <p:spPr>
            <a:xfrm>
              <a:off x="6167783" y="2166156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EA437-6E1F-0EAF-4B32-E92B7E8A6C3E}"/>
                </a:ext>
              </a:extLst>
            </p:cNvPr>
            <p:cNvSpPr txBox="1"/>
            <p:nvPr/>
          </p:nvSpPr>
          <p:spPr>
            <a:xfrm>
              <a:off x="6907290" y="2142174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h634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92F706-FD18-FA27-0CEB-FA21A37F9A73}"/>
                </a:ext>
              </a:extLst>
            </p:cNvPr>
            <p:cNvSpPr txBox="1"/>
            <p:nvPr/>
          </p:nvSpPr>
          <p:spPr>
            <a:xfrm>
              <a:off x="4742850" y="3790171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022F3-523A-56D0-CCE7-C625C867438B}"/>
                </a:ext>
              </a:extLst>
            </p:cNvPr>
            <p:cNvSpPr txBox="1"/>
            <p:nvPr/>
          </p:nvSpPr>
          <p:spPr>
            <a:xfrm>
              <a:off x="5534740" y="377996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h680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4033AF6-69B0-7493-88A1-DC7ECCF0F331}"/>
                </a:ext>
              </a:extLst>
            </p:cNvPr>
            <p:cNvSpPr/>
            <p:nvPr/>
          </p:nvSpPr>
          <p:spPr>
            <a:xfrm>
              <a:off x="3522279" y="1513175"/>
              <a:ext cx="4393019" cy="2590233"/>
            </a:xfrm>
            <a:prstGeom prst="rect">
              <a:avLst/>
            </a:prstGeom>
            <a:grpFill/>
            <a:ln w="76200" cap="flat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6927057-D385-F523-E8DD-DB05FF874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8450" y="2459916"/>
              <a:ext cx="447335" cy="951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EBEB03-22F1-B575-1D39-3B9ED3A82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0775" y="3133545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11AA0D-069B-73C8-9B7F-D990B167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7500" y="3125740"/>
              <a:ext cx="54864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026861-DAA5-7E9E-992E-ABBFED059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7652" y="3098944"/>
              <a:ext cx="457200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EF8DEA-74A5-6E21-7616-55F344E77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02" y="3089638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CE8903-14FF-05D8-4BB5-54E436B7B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2260" y="2431702"/>
              <a:ext cx="666497" cy="3359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58DAE0-2CBD-FE73-6D6A-3E05AB30AB67}"/>
                </a:ext>
              </a:extLst>
            </p:cNvPr>
            <p:cNvCxnSpPr>
              <a:cxnSpLocks/>
            </p:cNvCxnSpPr>
            <p:nvPr/>
          </p:nvCxnSpPr>
          <p:spPr>
            <a:xfrm>
              <a:off x="5764978" y="2444472"/>
              <a:ext cx="548640" cy="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CF55CC-1D87-627D-95AE-B479D4284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3901" y="1998790"/>
              <a:ext cx="1755" cy="354901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372F6E-54C2-BE21-16DA-DD46900021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7120" y="2450505"/>
              <a:ext cx="694240" cy="5227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4DCDC5E-3138-C618-8C02-E2886F2C72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73777" y="2588658"/>
              <a:ext cx="0" cy="45720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A3E974-11B5-728D-6967-AA4104A844F7}"/>
                </a:ext>
              </a:extLst>
            </p:cNvPr>
            <p:cNvCxnSpPr>
              <a:cxnSpLocks/>
            </p:cNvCxnSpPr>
            <p:nvPr/>
          </p:nvCxnSpPr>
          <p:spPr>
            <a:xfrm>
              <a:off x="4945768" y="3325025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59B04CF-8ADA-5210-5B9D-93CD29FCB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1475" y="3285340"/>
              <a:ext cx="0" cy="274320"/>
            </a:xfrm>
            <a:prstGeom prst="line">
              <a:avLst/>
            </a:prstGeom>
            <a:grpFill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B009D6-4A90-1EAB-0B17-CBF6412BC434}"/>
                </a:ext>
              </a:extLst>
            </p:cNvPr>
            <p:cNvSpPr txBox="1"/>
            <p:nvPr/>
          </p:nvSpPr>
          <p:spPr>
            <a:xfrm>
              <a:off x="5623735" y="2810499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h671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55EDB2-5668-608F-DC3E-77CEBDDBD4CE}"/>
                </a:ext>
              </a:extLst>
            </p:cNvPr>
            <p:cNvSpPr txBox="1"/>
            <p:nvPr/>
          </p:nvSpPr>
          <p:spPr>
            <a:xfrm>
              <a:off x="3861701" y="2192789"/>
              <a:ext cx="529312" cy="2923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h646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3E1DB3-2410-A41E-95A5-AE94492D1ACA}"/>
                </a:ext>
              </a:extLst>
            </p:cNvPr>
            <p:cNvSpPr txBox="1"/>
            <p:nvPr/>
          </p:nvSpPr>
          <p:spPr>
            <a:xfrm>
              <a:off x="5112944" y="2234605"/>
              <a:ext cx="530459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pPr algn="ctr"/>
              <a:r>
                <a:rPr lang="en-US" dirty="0"/>
                <a:t>h632</a:t>
              </a:r>
            </a:p>
          </p:txBody>
        </p:sp>
        <p:pic>
          <p:nvPicPr>
            <p:cNvPr id="50" name="Picture 4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C208A2ED-E7EE-BEA8-603A-B48BC66D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09" y="355966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1" name="Picture 50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9A72FE1-F90C-10E4-BAC9-83DFDDDD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428" y="3588450"/>
              <a:ext cx="320031" cy="288772"/>
            </a:xfrm>
            <a:prstGeom prst="rect">
              <a:avLst/>
            </a:prstGeom>
            <a:grpFill/>
          </p:spPr>
        </p:pic>
        <p:pic>
          <p:nvPicPr>
            <p:cNvPr id="52" name="Picture 5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957D7B87-9C2F-D86E-49F1-1CB426ADC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729" y="1838836"/>
              <a:ext cx="320031" cy="288772"/>
            </a:xfrm>
            <a:prstGeom prst="rect">
              <a:avLst/>
            </a:prstGeom>
            <a:grpFill/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878843-6296-3862-3359-264E6F31BFA4}"/>
                </a:ext>
              </a:extLst>
            </p:cNvPr>
            <p:cNvSpPr txBox="1"/>
            <p:nvPr/>
          </p:nvSpPr>
          <p:spPr>
            <a:xfrm>
              <a:off x="5696687" y="1786275"/>
              <a:ext cx="447835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300" b="1"/>
              </a:lvl1pPr>
            </a:lstStyle>
            <a:p>
              <a:r>
                <a:rPr lang="en-US" dirty="0"/>
                <a:t>h650</a:t>
              </a:r>
            </a:p>
          </p:txBody>
        </p:sp>
      </p:grpSp>
      <p:sp>
        <p:nvSpPr>
          <p:cNvPr id="54" name="Arrow: Down 53">
            <a:extLst>
              <a:ext uri="{FF2B5EF4-FFF2-40B4-BE49-F238E27FC236}">
                <a16:creationId xmlns:a16="http://schemas.microsoft.com/office/drawing/2014/main" id="{A5DAC1E8-0870-BEA1-BA6D-58743563AC2C}"/>
              </a:ext>
            </a:extLst>
          </p:cNvPr>
          <p:cNvSpPr/>
          <p:nvPr/>
        </p:nvSpPr>
        <p:spPr>
          <a:xfrm>
            <a:off x="7162743" y="2085477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A403619-95AA-47E7-1E12-0E864CE3D059}"/>
              </a:ext>
            </a:extLst>
          </p:cNvPr>
          <p:cNvSpPr/>
          <p:nvPr/>
        </p:nvSpPr>
        <p:spPr>
          <a:xfrm>
            <a:off x="8511297" y="2076598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5FB75713-8B81-1011-C830-3ED024D13BB0}"/>
              </a:ext>
            </a:extLst>
          </p:cNvPr>
          <p:cNvSpPr/>
          <p:nvPr/>
        </p:nvSpPr>
        <p:spPr>
          <a:xfrm>
            <a:off x="9916997" y="2085477"/>
            <a:ext cx="229839" cy="6400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321514-3A6E-4E80-3346-7A2B96B48B12}"/>
              </a:ext>
            </a:extLst>
          </p:cNvPr>
          <p:cNvSpPr txBox="1"/>
          <p:nvPr/>
        </p:nvSpPr>
        <p:spPr>
          <a:xfrm>
            <a:off x="9636336" y="6310681"/>
            <a:ext cx="123042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err="1"/>
              <a:t>OpenDSS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F94E6D-A2B9-4C56-DE6A-1065B920DACC}"/>
              </a:ext>
            </a:extLst>
          </p:cNvPr>
          <p:cNvSpPr/>
          <p:nvPr/>
        </p:nvSpPr>
        <p:spPr>
          <a:xfrm>
            <a:off x="6511933" y="1034632"/>
            <a:ext cx="4793968" cy="1378541"/>
          </a:xfrm>
          <a:prstGeom prst="rect">
            <a:avLst/>
          </a:prstGeom>
          <a:solidFill>
            <a:schemeClr val="tx1">
              <a:alpha val="1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5C093AA-3AE3-823A-1F4A-998419EE624E}"/>
              </a:ext>
            </a:extLst>
          </p:cNvPr>
          <p:cNvSpPr txBox="1"/>
          <p:nvPr/>
        </p:nvSpPr>
        <p:spPr>
          <a:xfrm>
            <a:off x="6650126" y="1346290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Coordination Application</a:t>
            </a:r>
          </a:p>
          <a:p>
            <a:pPr algn="ctr"/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9B7FA6-7466-DC9E-91C4-4B3B46A9E25A}"/>
              </a:ext>
            </a:extLst>
          </p:cNvPr>
          <p:cNvSpPr txBox="1"/>
          <p:nvPr/>
        </p:nvSpPr>
        <p:spPr>
          <a:xfrm>
            <a:off x="8256608" y="1347776"/>
            <a:ext cx="1421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Distributed Optimization Application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BBA89B-0241-67C4-83D3-3AD50D8DCB5D}"/>
              </a:ext>
            </a:extLst>
          </p:cNvPr>
          <p:cNvSpPr txBox="1"/>
          <p:nvPr/>
        </p:nvSpPr>
        <p:spPr>
          <a:xfrm>
            <a:off x="9827762" y="1347776"/>
            <a:ext cx="128350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perspectiveRelaxedModerately" fov="6000000">
              <a:rot lat="1920000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Cyber</a:t>
            </a:r>
          </a:p>
          <a:p>
            <a:r>
              <a:rPr lang="en-US" dirty="0"/>
              <a:t>Attack</a:t>
            </a:r>
          </a:p>
          <a:p>
            <a:r>
              <a:rPr lang="en-US" dirty="0"/>
              <a:t>Application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FB53BC-737F-82AE-2F55-67C59037FD1C}"/>
              </a:ext>
            </a:extLst>
          </p:cNvPr>
          <p:cNvSpPr txBox="1"/>
          <p:nvPr/>
        </p:nvSpPr>
        <p:spPr>
          <a:xfrm>
            <a:off x="6724865" y="4377886"/>
            <a:ext cx="1383584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Power System Data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944791-C250-6AF7-A06F-62E138FD3B15}"/>
              </a:ext>
            </a:extLst>
          </p:cNvPr>
          <p:cNvSpPr txBox="1"/>
          <p:nvPr/>
        </p:nvSpPr>
        <p:spPr>
          <a:xfrm rot="16200000">
            <a:off x="5068894" y="3306461"/>
            <a:ext cx="21559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 Wrapper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7852E9-4855-D918-6E82-EDDF53268796}"/>
              </a:ext>
            </a:extLst>
          </p:cNvPr>
          <p:cNvSpPr txBox="1"/>
          <p:nvPr/>
        </p:nvSpPr>
        <p:spPr>
          <a:xfrm>
            <a:off x="9163250" y="3712863"/>
            <a:ext cx="102611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RelaxedModerately" fov="4800000">
              <a:rot lat="192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Mininet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0732CC-711F-5F1B-33D5-A38D36317A7C}"/>
              </a:ext>
            </a:extLst>
          </p:cNvPr>
          <p:cNvSpPr txBox="1"/>
          <p:nvPr/>
        </p:nvSpPr>
        <p:spPr>
          <a:xfrm>
            <a:off x="10237759" y="3601659"/>
            <a:ext cx="832730" cy="553998"/>
          </a:xfrm>
          <a:prstGeom prst="rect">
            <a:avLst/>
          </a:prstGeom>
          <a:noFill/>
          <a:ln w="12700">
            <a:noFill/>
          </a:ln>
          <a:scene3d>
            <a:camera prst="perspectiveRelaxedModerately" fov="3900000">
              <a:rot lat="1890000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DERs Setpoint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4D43609-6608-C5CF-8C8D-C8BFED487100}"/>
              </a:ext>
            </a:extLst>
          </p:cNvPr>
          <p:cNvCxnSpPr>
            <a:cxnSpLocks/>
          </p:cNvCxnSpPr>
          <p:nvPr/>
        </p:nvCxnSpPr>
        <p:spPr>
          <a:xfrm>
            <a:off x="7874209" y="1949658"/>
            <a:ext cx="563117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8569DE6-1DA0-F463-49C6-6D126EC0B950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6327044" y="3273966"/>
            <a:ext cx="3912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A7CECF6B-0C04-552B-4B46-47758D613DD3}"/>
              </a:ext>
            </a:extLst>
          </p:cNvPr>
          <p:cNvCxnSpPr>
            <a:cxnSpLocks/>
            <a:stCxn id="63" idx="3"/>
            <a:endCxn id="58" idx="1"/>
          </p:cNvCxnSpPr>
          <p:nvPr/>
        </p:nvCxnSpPr>
        <p:spPr>
          <a:xfrm rot="5400000" flipH="1" flipV="1">
            <a:off x="5984755" y="1885996"/>
            <a:ext cx="689270" cy="365085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77FE0AB9-FC89-8B34-AD8F-97B77A3F0A6D}"/>
              </a:ext>
            </a:extLst>
          </p:cNvPr>
          <p:cNvCxnSpPr>
            <a:cxnSpLocks/>
            <a:stCxn id="63" idx="1"/>
            <a:endCxn id="10" idx="1"/>
          </p:cNvCxnSpPr>
          <p:nvPr/>
        </p:nvCxnSpPr>
        <p:spPr>
          <a:xfrm rot="16200000" flipH="1">
            <a:off x="5867826" y="4848104"/>
            <a:ext cx="875505" cy="317459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B2C7EFE-35D8-9156-1A51-A46F79AA59F3}"/>
              </a:ext>
            </a:extLst>
          </p:cNvPr>
          <p:cNvSpPr txBox="1"/>
          <p:nvPr/>
        </p:nvSpPr>
        <p:spPr>
          <a:xfrm>
            <a:off x="7146938" y="1117483"/>
            <a:ext cx="3284617" cy="430887"/>
          </a:xfrm>
          <a:prstGeom prst="rect">
            <a:avLst/>
          </a:prstGeom>
          <a:noFill/>
          <a:scene3d>
            <a:camera prst="perspectiveRelaxedModerately" fov="3900000">
              <a:rot lat="186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Deployed in Mininet Hosts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9BEB9E-DB33-6BF9-07E1-8BB813E4F81F}"/>
              </a:ext>
            </a:extLst>
          </p:cNvPr>
          <p:cNvSpPr txBox="1"/>
          <p:nvPr/>
        </p:nvSpPr>
        <p:spPr>
          <a:xfrm>
            <a:off x="408713" y="3487273"/>
            <a:ext cx="46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effectLst/>
                <a:latin typeface="NimbusRomNo9L-ReguItal"/>
              </a:rPr>
              <a:t>Python Wrappers binds all three layers</a:t>
            </a:r>
            <a:endParaRPr lang="en-US" sz="20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990525-F626-4899-F0E2-FD48866999D3}"/>
              </a:ext>
            </a:extLst>
          </p:cNvPr>
          <p:cNvSpPr txBox="1"/>
          <p:nvPr/>
        </p:nvSpPr>
        <p:spPr>
          <a:xfrm>
            <a:off x="437197" y="4617184"/>
            <a:ext cx="45363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Challenges: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Data flow among layers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Time synchronization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Running applications in Mininet hosts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Facilitate Plug-&amp;-Play Capability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023552C-480C-C77A-E12F-D41AE9A54424}"/>
              </a:ext>
            </a:extLst>
          </p:cNvPr>
          <p:cNvSpPr txBox="1"/>
          <p:nvPr/>
        </p:nvSpPr>
        <p:spPr>
          <a:xfrm>
            <a:off x="139230" y="6482576"/>
            <a:ext cx="6134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800" b="1" dirty="0"/>
              <a:t>P. S. Sarker, N. </a:t>
            </a:r>
            <a:r>
              <a:rPr lang="en-US" sz="800" b="1" dirty="0" err="1"/>
              <a:t>Patari</a:t>
            </a:r>
            <a:r>
              <a:rPr lang="en-US" sz="800" b="1" dirty="0"/>
              <a:t>, B. Ha, S. Majumder, and A. K. Srivastava, “Cyber-power testbed for analyzing distributed control performance during cyber-events,” in Proceedings of the 9th Workshop on Modeling and Simulation of Cyber-Physical Energy Systems, 2022.</a:t>
            </a:r>
          </a:p>
        </p:txBody>
      </p:sp>
    </p:spTree>
    <p:extLst>
      <p:ext uri="{BB962C8B-B14F-4D97-AF65-F5344CB8AC3E}">
        <p14:creationId xmlns:p14="http://schemas.microsoft.com/office/powerpoint/2010/main" val="33594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1" grpId="0" animBg="1"/>
      <p:bldP spid="1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81086" y="740122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Cyber-Power Test-bed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A195A-8CC2-8AE2-314B-7451B16B05D1}"/>
              </a:ext>
            </a:extLst>
          </p:cNvPr>
          <p:cNvSpPr txBox="1"/>
          <p:nvPr/>
        </p:nvSpPr>
        <p:spPr>
          <a:xfrm>
            <a:off x="457200" y="1510716"/>
            <a:ext cx="3280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NimbusRomNo9L-ReguItal"/>
              </a:rPr>
              <a:t>Cyber Attack Application: </a:t>
            </a:r>
          </a:p>
          <a:p>
            <a:pPr lvl="1"/>
            <a:endParaRPr lang="en-US" sz="2000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2CF2CEC-5FA1-34D4-715D-166524C9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3214"/>
            <a:ext cx="4343400" cy="2036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F933C1-08B5-2A4C-A40F-4367815216B0}"/>
              </a:ext>
            </a:extLst>
          </p:cNvPr>
          <p:cNvSpPr txBox="1"/>
          <p:nvPr/>
        </p:nvSpPr>
        <p:spPr>
          <a:xfrm>
            <a:off x="2053701" y="4089996"/>
            <a:ext cx="145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MitM attack</a:t>
            </a:r>
            <a:endParaRPr lang="en-US" b="1" dirty="0"/>
          </a:p>
        </p:txBody>
      </p:sp>
      <p:pic>
        <p:nvPicPr>
          <p:cNvPr id="15" name="Picture 14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C3BED8B0-768B-8EDB-2973-70E2387E0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78" y="2218602"/>
            <a:ext cx="3515086" cy="16805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73C472-ABE0-AF50-BF48-8D7A171577A6}"/>
              </a:ext>
            </a:extLst>
          </p:cNvPr>
          <p:cNvSpPr txBox="1"/>
          <p:nvPr/>
        </p:nvSpPr>
        <p:spPr>
          <a:xfrm>
            <a:off x="8345575" y="4089996"/>
            <a:ext cx="175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DOS attack</a:t>
            </a:r>
            <a:endParaRPr lang="en-US" b="1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B555406D-E772-09BD-9DE9-214DEDFFB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76" y="4497832"/>
            <a:ext cx="3996987" cy="18108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DA9DDD-9DC6-1B22-7FE7-F18FC8CD645B}"/>
              </a:ext>
            </a:extLst>
          </p:cNvPr>
          <p:cNvSpPr txBox="1"/>
          <p:nvPr/>
        </p:nvSpPr>
        <p:spPr>
          <a:xfrm>
            <a:off x="5093135" y="6425897"/>
            <a:ext cx="1661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Replay attack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86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71C4F4-9091-67F5-D544-4B5EB0029E39}"/>
              </a:ext>
            </a:extLst>
          </p:cNvPr>
          <p:cNvGrpSpPr/>
          <p:nvPr/>
        </p:nvGrpSpPr>
        <p:grpSpPr>
          <a:xfrm>
            <a:off x="15240" y="61590"/>
            <a:ext cx="12161520" cy="852810"/>
            <a:chOff x="0" y="3134687"/>
            <a:chExt cx="12161520" cy="8528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CAB14D-7000-3798-0F0D-08DD717E23B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8521"/>
              <a:ext cx="1216152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4F3757-796A-A7B1-9035-9D4521BC4A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05200"/>
              <a:ext cx="121615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EF113A-6AEC-8ADD-D6D3-D231CB8E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38" y="3134687"/>
              <a:ext cx="932185" cy="85281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50FC18-C0C1-6767-F12E-177B94A3BE20}"/>
              </a:ext>
            </a:extLst>
          </p:cNvPr>
          <p:cNvSpPr txBox="1">
            <a:spLocks/>
          </p:cNvSpPr>
          <p:nvPr/>
        </p:nvSpPr>
        <p:spPr>
          <a:xfrm>
            <a:off x="249005" y="793730"/>
            <a:ext cx="11715574" cy="9052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ysClr val="windowText" lastClr="000000"/>
                </a:solidFill>
              </a:rPr>
              <a:t>Test Cases &amp; Results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C05562AF-5E6C-28EE-10E1-2D696BB35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3048000"/>
            <a:ext cx="5638220" cy="3529584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538A6CA1-7B91-824D-64C0-D1D6B2AC8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92" y="2567312"/>
            <a:ext cx="5340096" cy="4207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CD0B-6938-1756-7EE2-94D8EF93AABC}"/>
              </a:ext>
            </a:extLst>
          </p:cNvPr>
          <p:cNvSpPr txBox="1"/>
          <p:nvPr/>
        </p:nvSpPr>
        <p:spPr>
          <a:xfrm>
            <a:off x="245306" y="1447800"/>
            <a:ext cx="8753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  <a:latin typeface="NimbusRomNo9L-ReguItal"/>
              </a:rPr>
              <a:t> Use case: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NimbusRomNo9L-ReguItal"/>
              </a:rPr>
              <a:t>DERs are connected at nodes 671, 684, 675, and 634.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h634 and h671 are under attack with MitM, DoS, and Replay individually.</a:t>
            </a:r>
          </a:p>
        </p:txBody>
      </p:sp>
    </p:spTree>
    <p:extLst>
      <p:ext uri="{BB962C8B-B14F-4D97-AF65-F5344CB8AC3E}">
        <p14:creationId xmlns:p14="http://schemas.microsoft.com/office/powerpoint/2010/main" val="10100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86904D496EA4888E82B9764451250" ma:contentTypeVersion="7" ma:contentTypeDescription="Create a new document." ma:contentTypeScope="" ma:versionID="aad56fd143aef16a4599a30f3e6c4db6">
  <xsd:schema xmlns:xsd="http://www.w3.org/2001/XMLSchema" xmlns:xs="http://www.w3.org/2001/XMLSchema" xmlns:p="http://schemas.microsoft.com/office/2006/metadata/properties" xmlns:ns3="9f493b27-27d8-4209-863b-a23544f20627" xmlns:ns4="a3970d22-196c-4688-bfde-ef8e77d69b92" targetNamespace="http://schemas.microsoft.com/office/2006/metadata/properties" ma:root="true" ma:fieldsID="b70162632bedd41101eafd2b1fb4d202" ns3:_="" ns4:_="">
    <xsd:import namespace="9f493b27-27d8-4209-863b-a23544f20627"/>
    <xsd:import namespace="a3970d22-196c-4688-bfde-ef8e77d69b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93b27-27d8-4209-863b-a23544f206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70d22-196c-4688-bfde-ef8e77d69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C4BA0C-34AC-4604-8ED1-EA05E3C0E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93b27-27d8-4209-863b-a23544f20627"/>
    <ds:schemaRef ds:uri="a3970d22-196c-4688-bfde-ef8e77d69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7DE244-96B4-4BB3-9671-7831DB257C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2771F-D48F-475B-9A9C-E3EC6336EFEC}">
  <ds:schemaRefs>
    <ds:schemaRef ds:uri="a3970d22-196c-4688-bfde-ef8e77d69b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f493b27-27d8-4209-863b-a23544f2062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579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NimbusRomNo9L-ReguItal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Goyal</dc:creator>
  <cp:lastModifiedBy>Subir Majumder</cp:lastModifiedBy>
  <cp:revision>16</cp:revision>
  <dcterms:created xsi:type="dcterms:W3CDTF">2022-01-20T05:57:29Z</dcterms:created>
  <dcterms:modified xsi:type="dcterms:W3CDTF">2022-12-03T20:44:56Z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2022-01-20T00:00:00Z</vt:filetime>
  </property>
  <property fmtid="{D5CDD505-2E9C-101B-9397-08002B2CF9AE}" pid="5" name="ContentTypeId">
    <vt:lpwstr>0x010100CCD86904D496EA4888E82B9764451250</vt:lpwstr>
  </property>
</Properties>
</file>